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82" r:id="rId4"/>
    <p:sldId id="260" r:id="rId5"/>
    <p:sldId id="263" r:id="rId6"/>
    <p:sldId id="261" r:id="rId7"/>
    <p:sldId id="262" r:id="rId8"/>
    <p:sldId id="266" r:id="rId9"/>
    <p:sldId id="267" r:id="rId10"/>
    <p:sldId id="268" r:id="rId11"/>
    <p:sldId id="269" r:id="rId12"/>
    <p:sldId id="270" r:id="rId13"/>
    <p:sldId id="271" r:id="rId14"/>
    <p:sldId id="272" r:id="rId15"/>
    <p:sldId id="273" r:id="rId16"/>
    <p:sldId id="274" r:id="rId17"/>
    <p:sldId id="275" r:id="rId18"/>
    <p:sldId id="280" r:id="rId19"/>
    <p:sldId id="279" r:id="rId20"/>
    <p:sldId id="277" r:id="rId21"/>
    <p:sldId id="276" r:id="rId22"/>
    <p:sldId id="281" r:id="rId23"/>
  </p:sldIdLst>
  <p:sldSz cx="9144000" cy="6858000" type="screen4x3"/>
  <p:notesSz cx="6805613" cy="99441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A2E"/>
    <a:srgbClr val="02660C"/>
    <a:srgbClr val="41AD41"/>
    <a:srgbClr val="FF00FF"/>
    <a:srgbClr val="176701"/>
    <a:srgbClr val="026E0C"/>
    <a:srgbClr val="026E23"/>
    <a:srgbClr val="069020"/>
    <a:srgbClr val="046416"/>
    <a:srgbClr val="0F5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76" autoAdjust="0"/>
    <p:restoredTop sz="93033" autoAdjust="0"/>
  </p:normalViewPr>
  <p:slideViewPr>
    <p:cSldViewPr snapToGrid="0">
      <p:cViewPr varScale="1">
        <p:scale>
          <a:sx n="103" d="100"/>
          <a:sy n="103" d="100"/>
        </p:scale>
        <p:origin x="1644" y="1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 y="2"/>
            <a:ext cx="2949099" cy="49720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4940" y="2"/>
            <a:ext cx="2949099" cy="497205"/>
          </a:xfrm>
          <a:prstGeom prst="rect">
            <a:avLst/>
          </a:prstGeom>
        </p:spPr>
        <p:txBody>
          <a:bodyPr vert="horz" lIns="91440" tIns="45720" rIns="91440" bIns="45720" rtlCol="0"/>
          <a:lstStyle>
            <a:lvl1pPr algn="r">
              <a:defRPr sz="1200"/>
            </a:lvl1pPr>
          </a:lstStyle>
          <a:p>
            <a:fld id="{66D83B93-AF35-42A7-ACB5-9D32393109A2}" type="datetimeFigureOut">
              <a:rPr lang="fr-FR" smtClean="0"/>
              <a:pPr/>
              <a:t>21/09/2018</a:t>
            </a:fld>
            <a:endParaRPr lang="fr-FR"/>
          </a:p>
        </p:txBody>
      </p:sp>
      <p:sp>
        <p:nvSpPr>
          <p:cNvPr id="4" name="Espace réservé de l'image des diapositives 3"/>
          <p:cNvSpPr>
            <a:spLocks noGrp="1" noRot="1" noChangeAspect="1"/>
          </p:cNvSpPr>
          <p:nvPr>
            <p:ph type="sldImg" idx="2"/>
          </p:nvPr>
        </p:nvSpPr>
        <p:spPr>
          <a:xfrm>
            <a:off x="919163" y="746125"/>
            <a:ext cx="4968875" cy="37274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0562" y="4723448"/>
            <a:ext cx="5444490" cy="4474845"/>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2" y="9445170"/>
            <a:ext cx="2949099" cy="49720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4940" y="9445170"/>
            <a:ext cx="2949099" cy="497205"/>
          </a:xfrm>
          <a:prstGeom prst="rect">
            <a:avLst/>
          </a:prstGeom>
        </p:spPr>
        <p:txBody>
          <a:bodyPr vert="horz" lIns="91440" tIns="45720" rIns="91440" bIns="45720" rtlCol="0" anchor="b"/>
          <a:lstStyle>
            <a:lvl1pPr algn="r">
              <a:defRPr sz="1200"/>
            </a:lvl1pPr>
          </a:lstStyle>
          <a:p>
            <a:fld id="{548A32E1-9744-4E82-BCB8-D6D18AA5B8DE}" type="slidenum">
              <a:rPr lang="fr-FR" smtClean="0"/>
              <a:pPr/>
              <a:t>‹N°›</a:t>
            </a:fld>
            <a:endParaRPr lang="fr-FR"/>
          </a:p>
        </p:txBody>
      </p:sp>
    </p:spTree>
    <p:extLst>
      <p:ext uri="{BB962C8B-B14F-4D97-AF65-F5344CB8AC3E}">
        <p14:creationId xmlns:p14="http://schemas.microsoft.com/office/powerpoint/2010/main" val="327526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2</a:t>
            </a:fld>
            <a:endParaRPr lang="fr-FR" dirty="0"/>
          </a:p>
        </p:txBody>
      </p:sp>
    </p:spTree>
    <p:extLst>
      <p:ext uri="{BB962C8B-B14F-4D97-AF65-F5344CB8AC3E}">
        <p14:creationId xmlns:p14="http://schemas.microsoft.com/office/powerpoint/2010/main" val="3494314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11</a:t>
            </a:fld>
            <a:endParaRPr lang="fr-FR" dirty="0"/>
          </a:p>
        </p:txBody>
      </p:sp>
    </p:spTree>
    <p:extLst>
      <p:ext uri="{BB962C8B-B14F-4D97-AF65-F5344CB8AC3E}">
        <p14:creationId xmlns:p14="http://schemas.microsoft.com/office/powerpoint/2010/main" val="1291820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12</a:t>
            </a:fld>
            <a:endParaRPr lang="fr-FR" dirty="0"/>
          </a:p>
        </p:txBody>
      </p:sp>
    </p:spTree>
    <p:extLst>
      <p:ext uri="{BB962C8B-B14F-4D97-AF65-F5344CB8AC3E}">
        <p14:creationId xmlns:p14="http://schemas.microsoft.com/office/powerpoint/2010/main" val="328340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13</a:t>
            </a:fld>
            <a:endParaRPr lang="fr-FR" dirty="0"/>
          </a:p>
        </p:txBody>
      </p:sp>
    </p:spTree>
    <p:extLst>
      <p:ext uri="{BB962C8B-B14F-4D97-AF65-F5344CB8AC3E}">
        <p14:creationId xmlns:p14="http://schemas.microsoft.com/office/powerpoint/2010/main" val="513990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14</a:t>
            </a:fld>
            <a:endParaRPr lang="fr-FR" dirty="0"/>
          </a:p>
        </p:txBody>
      </p:sp>
    </p:spTree>
    <p:extLst>
      <p:ext uri="{BB962C8B-B14F-4D97-AF65-F5344CB8AC3E}">
        <p14:creationId xmlns:p14="http://schemas.microsoft.com/office/powerpoint/2010/main" val="13701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15</a:t>
            </a:fld>
            <a:endParaRPr lang="fr-FR" dirty="0"/>
          </a:p>
        </p:txBody>
      </p:sp>
    </p:spTree>
    <p:extLst>
      <p:ext uri="{BB962C8B-B14F-4D97-AF65-F5344CB8AC3E}">
        <p14:creationId xmlns:p14="http://schemas.microsoft.com/office/powerpoint/2010/main" val="3241958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16</a:t>
            </a:fld>
            <a:endParaRPr lang="fr-FR" dirty="0"/>
          </a:p>
        </p:txBody>
      </p:sp>
    </p:spTree>
    <p:extLst>
      <p:ext uri="{BB962C8B-B14F-4D97-AF65-F5344CB8AC3E}">
        <p14:creationId xmlns:p14="http://schemas.microsoft.com/office/powerpoint/2010/main" val="592566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17</a:t>
            </a:fld>
            <a:endParaRPr lang="fr-FR" dirty="0"/>
          </a:p>
        </p:txBody>
      </p:sp>
    </p:spTree>
    <p:extLst>
      <p:ext uri="{BB962C8B-B14F-4D97-AF65-F5344CB8AC3E}">
        <p14:creationId xmlns:p14="http://schemas.microsoft.com/office/powerpoint/2010/main" val="3311132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18</a:t>
            </a:fld>
            <a:endParaRPr lang="fr-FR" dirty="0"/>
          </a:p>
        </p:txBody>
      </p:sp>
    </p:spTree>
    <p:extLst>
      <p:ext uri="{BB962C8B-B14F-4D97-AF65-F5344CB8AC3E}">
        <p14:creationId xmlns:p14="http://schemas.microsoft.com/office/powerpoint/2010/main" val="3134525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19</a:t>
            </a:fld>
            <a:endParaRPr lang="fr-FR" dirty="0"/>
          </a:p>
        </p:txBody>
      </p:sp>
    </p:spTree>
    <p:extLst>
      <p:ext uri="{BB962C8B-B14F-4D97-AF65-F5344CB8AC3E}">
        <p14:creationId xmlns:p14="http://schemas.microsoft.com/office/powerpoint/2010/main" val="3127684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20</a:t>
            </a:fld>
            <a:endParaRPr lang="fr-FR" dirty="0"/>
          </a:p>
        </p:txBody>
      </p:sp>
    </p:spTree>
    <p:extLst>
      <p:ext uri="{BB962C8B-B14F-4D97-AF65-F5344CB8AC3E}">
        <p14:creationId xmlns:p14="http://schemas.microsoft.com/office/powerpoint/2010/main" val="1994039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3</a:t>
            </a:fld>
            <a:endParaRPr lang="fr-FR" dirty="0"/>
          </a:p>
        </p:txBody>
      </p:sp>
    </p:spTree>
    <p:extLst>
      <p:ext uri="{BB962C8B-B14F-4D97-AF65-F5344CB8AC3E}">
        <p14:creationId xmlns:p14="http://schemas.microsoft.com/office/powerpoint/2010/main" val="2667445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21</a:t>
            </a:fld>
            <a:endParaRPr lang="fr-FR" dirty="0"/>
          </a:p>
        </p:txBody>
      </p:sp>
    </p:spTree>
    <p:extLst>
      <p:ext uri="{BB962C8B-B14F-4D97-AF65-F5344CB8AC3E}">
        <p14:creationId xmlns:p14="http://schemas.microsoft.com/office/powerpoint/2010/main" val="3073157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22</a:t>
            </a:fld>
            <a:endParaRPr lang="fr-FR" dirty="0"/>
          </a:p>
        </p:txBody>
      </p:sp>
    </p:spTree>
    <p:extLst>
      <p:ext uri="{BB962C8B-B14F-4D97-AF65-F5344CB8AC3E}">
        <p14:creationId xmlns:p14="http://schemas.microsoft.com/office/powerpoint/2010/main" val="2288351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4</a:t>
            </a:fld>
            <a:endParaRPr lang="fr-FR" dirty="0"/>
          </a:p>
        </p:txBody>
      </p:sp>
    </p:spTree>
    <p:extLst>
      <p:ext uri="{BB962C8B-B14F-4D97-AF65-F5344CB8AC3E}">
        <p14:creationId xmlns:p14="http://schemas.microsoft.com/office/powerpoint/2010/main" val="927780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5</a:t>
            </a:fld>
            <a:endParaRPr lang="fr-FR" dirty="0"/>
          </a:p>
        </p:txBody>
      </p:sp>
    </p:spTree>
    <p:extLst>
      <p:ext uri="{BB962C8B-B14F-4D97-AF65-F5344CB8AC3E}">
        <p14:creationId xmlns:p14="http://schemas.microsoft.com/office/powerpoint/2010/main" val="4149045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6</a:t>
            </a:fld>
            <a:endParaRPr lang="fr-FR" dirty="0"/>
          </a:p>
        </p:txBody>
      </p:sp>
    </p:spTree>
    <p:extLst>
      <p:ext uri="{BB962C8B-B14F-4D97-AF65-F5344CB8AC3E}">
        <p14:creationId xmlns:p14="http://schemas.microsoft.com/office/powerpoint/2010/main" val="1167985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7</a:t>
            </a:fld>
            <a:endParaRPr lang="fr-FR" dirty="0"/>
          </a:p>
        </p:txBody>
      </p:sp>
    </p:spTree>
    <p:extLst>
      <p:ext uri="{BB962C8B-B14F-4D97-AF65-F5344CB8AC3E}">
        <p14:creationId xmlns:p14="http://schemas.microsoft.com/office/powerpoint/2010/main" val="1315579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8</a:t>
            </a:fld>
            <a:endParaRPr lang="fr-FR" dirty="0"/>
          </a:p>
        </p:txBody>
      </p:sp>
    </p:spTree>
    <p:extLst>
      <p:ext uri="{BB962C8B-B14F-4D97-AF65-F5344CB8AC3E}">
        <p14:creationId xmlns:p14="http://schemas.microsoft.com/office/powerpoint/2010/main" val="3872124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9</a:t>
            </a:fld>
            <a:endParaRPr lang="fr-FR" dirty="0"/>
          </a:p>
        </p:txBody>
      </p:sp>
    </p:spTree>
    <p:extLst>
      <p:ext uri="{BB962C8B-B14F-4D97-AF65-F5344CB8AC3E}">
        <p14:creationId xmlns:p14="http://schemas.microsoft.com/office/powerpoint/2010/main" val="116657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48A32E1-9744-4E82-BCB8-D6D18AA5B8DE}" type="slidenum">
              <a:rPr lang="fr-FR" smtClean="0"/>
              <a:pPr/>
              <a:t>10</a:t>
            </a:fld>
            <a:endParaRPr lang="fr-FR" dirty="0"/>
          </a:p>
        </p:txBody>
      </p:sp>
    </p:spTree>
    <p:extLst>
      <p:ext uri="{BB962C8B-B14F-4D97-AF65-F5344CB8AC3E}">
        <p14:creationId xmlns:p14="http://schemas.microsoft.com/office/powerpoint/2010/main" val="2413745331"/>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084102"/>
            <a:ext cx="9144000" cy="4776787"/>
          </a:xfrm>
          <a:prstGeom prst="rect">
            <a:avLst/>
          </a:prstGeom>
        </p:spPr>
      </p:pic>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8B46BC5E-2EEC-44FB-9E95-C4854F568B5F}" type="datetimeFigureOut">
              <a:rPr lang="fr-FR" smtClean="0"/>
              <a:pPr/>
              <a:t>21/09/2018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2D4FB10-FD7F-484F-A6B5-2CEEDAAB4515}" type="slidenum">
              <a:rPr lang="fr-FR" smtClean="0"/>
              <a:pPr/>
              <a:t>‹N°›</a:t>
            </a:fld>
            <a:endParaRPr lang="fr-FR"/>
          </a:p>
        </p:txBody>
      </p:sp>
      <p:grpSp>
        <p:nvGrpSpPr>
          <p:cNvPr id="11" name="Groupe 10"/>
          <p:cNvGrpSpPr/>
          <p:nvPr userDrawn="1"/>
        </p:nvGrpSpPr>
        <p:grpSpPr>
          <a:xfrm>
            <a:off x="-36511" y="5161261"/>
            <a:ext cx="5371200" cy="803164"/>
            <a:chOff x="-36511" y="5161261"/>
            <a:chExt cx="5371200" cy="803164"/>
          </a:xfrm>
        </p:grpSpPr>
        <p:grpSp>
          <p:nvGrpSpPr>
            <p:cNvPr id="16" name="Groupe 1"/>
            <p:cNvGrpSpPr>
              <a:grpSpLocks/>
            </p:cNvGrpSpPr>
            <p:nvPr userDrawn="1"/>
          </p:nvGrpSpPr>
          <p:grpSpPr bwMode="auto">
            <a:xfrm>
              <a:off x="-30061" y="5161263"/>
              <a:ext cx="5340197" cy="803162"/>
              <a:chOff x="1127710" y="4951077"/>
              <a:chExt cx="7174173" cy="1080218"/>
            </a:xfrm>
          </p:grpSpPr>
          <p:pic>
            <p:nvPicPr>
              <p:cNvPr id="17" name="Picture 10" descr="V:\Applications\Arabanc\IMG_158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710" y="4951795"/>
                <a:ext cx="1356641"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629" r="24964" b="4930"/>
              <a:stretch/>
            </p:blipFill>
            <p:spPr bwMode="auto">
              <a:xfrm flipV="1">
                <a:off x="4096561" y="4951077"/>
                <a:ext cx="1718563" cy="1080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 descr="http://lisa.univ-angers.fr/PHENOTIC/images/LumVert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6023" y="4953077"/>
                <a:ext cx="813671" cy="1078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49568" t="48180" r="29182" b="1787"/>
              <a:stretch/>
            </p:blipFill>
            <p:spPr bwMode="auto">
              <a:xfrm>
                <a:off x="3304471" y="4951077"/>
                <a:ext cx="792088" cy="1080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1968"/>
              <a:stretch/>
            </p:blipFill>
            <p:spPr bwMode="auto">
              <a:xfrm>
                <a:off x="6727922" y="4955124"/>
                <a:ext cx="1573961" cy="1065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Image 8"/>
            <p:cNvPicPr>
              <a:picLocks noChangeAspect="1"/>
            </p:cNvPicPr>
            <p:nvPr userDrawn="1"/>
          </p:nvPicPr>
          <p:blipFill rotWithShape="1">
            <a:blip r:embed="rId9" cstate="print">
              <a:extLst>
                <a:ext uri="{28A0092B-C50C-407E-A947-70E740481C1C}">
                  <a14:useLocalDpi xmlns:a14="http://schemas.microsoft.com/office/drawing/2010/main" val="0"/>
                </a:ext>
              </a:extLst>
            </a:blip>
            <a:srcRect l="18941" t="18632" r="11647" b="4250"/>
            <a:stretch/>
          </p:blipFill>
          <p:spPr>
            <a:xfrm>
              <a:off x="3137072" y="5168142"/>
              <a:ext cx="1044988" cy="774000"/>
            </a:xfrm>
            <a:prstGeom prst="rect">
              <a:avLst/>
            </a:prstGeom>
          </p:spPr>
        </p:pic>
        <p:cxnSp>
          <p:nvCxnSpPr>
            <p:cNvPr id="23" name="Connecteur droit 22"/>
            <p:cNvCxnSpPr/>
            <p:nvPr userDrawn="1"/>
          </p:nvCxnSpPr>
          <p:spPr>
            <a:xfrm>
              <a:off x="-36511" y="5951641"/>
              <a:ext cx="5371200" cy="0"/>
            </a:xfrm>
            <a:prstGeom prst="line">
              <a:avLst/>
            </a:prstGeom>
            <a:ln w="28575">
              <a:solidFill>
                <a:srgbClr val="0033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userDrawn="1"/>
          </p:nvCxnSpPr>
          <p:spPr>
            <a:xfrm>
              <a:off x="-30061" y="5161261"/>
              <a:ext cx="5093551" cy="0"/>
            </a:xfrm>
            <a:prstGeom prst="line">
              <a:avLst/>
            </a:prstGeom>
            <a:ln w="28575">
              <a:solidFill>
                <a:srgbClr val="003300"/>
              </a:solidFill>
            </a:ln>
          </p:spPr>
          <p:style>
            <a:lnRef idx="1">
              <a:schemeClr val="accent1"/>
            </a:lnRef>
            <a:fillRef idx="0">
              <a:schemeClr val="accent1"/>
            </a:fillRef>
            <a:effectRef idx="0">
              <a:schemeClr val="accent1"/>
            </a:effectRef>
            <a:fontRef idx="minor">
              <a:schemeClr val="tx1"/>
            </a:fontRef>
          </p:style>
        </p:cxnSp>
      </p:grpSp>
      <p:grpSp>
        <p:nvGrpSpPr>
          <p:cNvPr id="14" name="Groupe 13"/>
          <p:cNvGrpSpPr/>
          <p:nvPr userDrawn="1"/>
        </p:nvGrpSpPr>
        <p:grpSpPr>
          <a:xfrm>
            <a:off x="5063490" y="0"/>
            <a:ext cx="4110571" cy="6869172"/>
            <a:chOff x="5063490" y="-6828"/>
            <a:chExt cx="4110571" cy="6876000"/>
          </a:xfrm>
        </p:grpSpPr>
        <p:sp>
          <p:nvSpPr>
            <p:cNvPr id="8" name="Rectangle 9"/>
            <p:cNvSpPr/>
            <p:nvPr userDrawn="1"/>
          </p:nvSpPr>
          <p:spPr>
            <a:xfrm>
              <a:off x="5063490" y="-6828"/>
              <a:ext cx="3696414" cy="6876000"/>
            </a:xfrm>
            <a:custGeom>
              <a:avLst/>
              <a:gdLst/>
              <a:ahLst/>
              <a:cxnLst/>
              <a:rect l="l" t="t" r="r" b="b"/>
              <a:pathLst>
                <a:path w="3696414" h="6864827">
                  <a:moveTo>
                    <a:pt x="0" y="0"/>
                  </a:moveTo>
                  <a:lnTo>
                    <a:pt x="2464276" y="0"/>
                  </a:lnTo>
                  <a:lnTo>
                    <a:pt x="2464276" y="2816350"/>
                  </a:lnTo>
                  <a:cubicBezTo>
                    <a:pt x="3182717" y="3106296"/>
                    <a:pt x="3696414" y="3892760"/>
                    <a:pt x="3696414" y="4817123"/>
                  </a:cubicBezTo>
                  <a:cubicBezTo>
                    <a:pt x="3696414" y="5796941"/>
                    <a:pt x="3119234" y="6621818"/>
                    <a:pt x="2333619" y="6864827"/>
                  </a:cubicBezTo>
                  <a:lnTo>
                    <a:pt x="1362796" y="6864827"/>
                  </a:lnTo>
                  <a:cubicBezTo>
                    <a:pt x="577181" y="6621818"/>
                    <a:pt x="0" y="5796941"/>
                    <a:pt x="0" y="4817123"/>
                  </a:cubicBezTo>
                  <a:lnTo>
                    <a:pt x="1582" y="4781119"/>
                  </a:lnTo>
                  <a:lnTo>
                    <a:pt x="0" y="47811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7317310" y="0"/>
              <a:ext cx="1856751" cy="6860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760168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14" name="Imag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59" t="8695" r="30435" b="17392"/>
          <a:stretch/>
        </p:blipFill>
        <p:spPr>
          <a:xfrm>
            <a:off x="22834" y="566757"/>
            <a:ext cx="489109" cy="470653"/>
          </a:xfrm>
          <a:prstGeom prst="rect">
            <a:avLst/>
          </a:prstGeom>
        </p:spPr>
      </p:pic>
      <p:sp>
        <p:nvSpPr>
          <p:cNvPr id="2" name="Titre 1"/>
          <p:cNvSpPr>
            <a:spLocks noGrp="1"/>
          </p:cNvSpPr>
          <p:nvPr>
            <p:ph type="title"/>
          </p:nvPr>
        </p:nvSpPr>
        <p:spPr>
          <a:xfrm>
            <a:off x="457200" y="169863"/>
            <a:ext cx="8229600" cy="1143000"/>
          </a:xfrm>
        </p:spPr>
        <p:txBody>
          <a:bodyPr>
            <a:normAutofit/>
          </a:bodyPr>
          <a:lstStyle>
            <a:lvl1pPr algn="l">
              <a:defRPr sz="3600" cap="small" baseline="0">
                <a:solidFill>
                  <a:srgbClr val="003300"/>
                </a:solidFill>
                <a:latin typeface="Corbel" pitchFamily="34" charset="0"/>
              </a:defRPr>
            </a:lvl1pPr>
          </a:lstStyle>
          <a:p>
            <a:r>
              <a:rPr lang="fr-FR" dirty="0"/>
              <a:t>Modifiez le style du titre</a:t>
            </a:r>
          </a:p>
        </p:txBody>
      </p:sp>
      <p:sp>
        <p:nvSpPr>
          <p:cNvPr id="4" name="Espace réservé de la date 3"/>
          <p:cNvSpPr>
            <a:spLocks noGrp="1"/>
          </p:cNvSpPr>
          <p:nvPr>
            <p:ph type="dt" sz="half" idx="10"/>
          </p:nvPr>
        </p:nvSpPr>
        <p:spPr/>
        <p:txBody>
          <a:bodyPr/>
          <a:lstStyle/>
          <a:p>
            <a:fld id="{8B46BC5E-2EEC-44FB-9E95-C4854F568B5F}" type="datetimeFigureOut">
              <a:rPr lang="fr-FR" smtClean="0"/>
              <a:pPr/>
              <a:t>21/09/2018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2D4FB10-FD7F-484F-A6B5-2CEEDAAB4515}" type="slidenum">
              <a:rPr lang="fr-FR" smtClean="0"/>
              <a:pPr/>
              <a:t>‹N°›</a:t>
            </a:fld>
            <a:endParaRPr lang="fr-FR"/>
          </a:p>
        </p:txBody>
      </p:sp>
      <p:pic>
        <p:nvPicPr>
          <p:cNvPr id="7" name="Imag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36306" y="-63470"/>
            <a:ext cx="1461920" cy="1096440"/>
          </a:xfrm>
          <a:prstGeom prst="rect">
            <a:avLst/>
          </a:prstGeom>
        </p:spPr>
      </p:pic>
      <p:cxnSp>
        <p:nvCxnSpPr>
          <p:cNvPr id="8" name="Connecteur droit 7"/>
          <p:cNvCxnSpPr/>
          <p:nvPr userDrawn="1"/>
        </p:nvCxnSpPr>
        <p:spPr>
          <a:xfrm flipH="1">
            <a:off x="0" y="998475"/>
            <a:ext cx="9144000" cy="0"/>
          </a:xfrm>
          <a:prstGeom prst="line">
            <a:avLst/>
          </a:prstGeom>
          <a:ln w="12700">
            <a:solidFill>
              <a:srgbClr val="00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335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46BC5E-2EEC-44FB-9E95-C4854F568B5F}" type="datetimeFigureOut">
              <a:rPr lang="fr-FR" smtClean="0"/>
              <a:pPr/>
              <a:t>21/09/2018</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D4FB10-FD7F-484F-A6B5-2CEEDAAB4515}" type="slidenum">
              <a:rPr lang="fr-FR" smtClean="0"/>
              <a:pPr/>
              <a:t>‹N°›</a:t>
            </a:fld>
            <a:endParaRPr lang="fr-FR"/>
          </a:p>
        </p:txBody>
      </p:sp>
    </p:spTree>
    <p:extLst>
      <p:ext uri="{BB962C8B-B14F-4D97-AF65-F5344CB8AC3E}">
        <p14:creationId xmlns:p14="http://schemas.microsoft.com/office/powerpoint/2010/main" val="1194491723"/>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s://fileexchanger.geves.fr/index.php/s/r3XbLR94NHjT8aw"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jpe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16.jpeg"/><Relationship Id="rId7" Type="http://schemas.openxmlformats.org/officeDocument/2006/relationships/image" Target="../media/image29.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image" Target="../media/image27.wmf"/><Relationship Id="rId10" Type="http://schemas.openxmlformats.org/officeDocument/2006/relationships/image" Target="../media/image32.png"/><Relationship Id="rId4" Type="http://schemas.openxmlformats.org/officeDocument/2006/relationships/image" Target="../media/image26.emf"/><Relationship Id="rId9" Type="http://schemas.openxmlformats.org/officeDocument/2006/relationships/image" Target="../media/image31.wmf"/></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5502270" y="2479170"/>
            <a:ext cx="3440431" cy="1077218"/>
          </a:xfrm>
          <a:prstGeom prst="rect">
            <a:avLst/>
          </a:prstGeom>
          <a:noFill/>
        </p:spPr>
        <p:txBody>
          <a:bodyPr wrap="square" rtlCol="0">
            <a:spAutoFit/>
          </a:bodyPr>
          <a:lstStyle/>
          <a:p>
            <a:r>
              <a:rPr lang="fr-FR" sz="3200" cap="small" dirty="0">
                <a:solidFill>
                  <a:srgbClr val="003300"/>
                </a:solidFill>
              </a:rPr>
              <a:t>Plate-forme pour le phénotypage</a:t>
            </a:r>
          </a:p>
        </p:txBody>
      </p:sp>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5314" y="5896948"/>
            <a:ext cx="1147015" cy="340728"/>
          </a:xfrm>
          <a:prstGeom prst="rect">
            <a:avLst/>
          </a:prstGeom>
        </p:spPr>
      </p:pic>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5886" y="4907902"/>
            <a:ext cx="1228002" cy="503383"/>
          </a:xfrm>
          <a:prstGeom prst="rect">
            <a:avLst/>
          </a:prstGeom>
        </p:spPr>
      </p:pic>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7244" y="3415207"/>
            <a:ext cx="816110" cy="612083"/>
          </a:xfrm>
          <a:prstGeom prst="rect">
            <a:avLst/>
          </a:prstGeom>
        </p:spPr>
      </p:pic>
      <p:sp>
        <p:nvSpPr>
          <p:cNvPr id="2" name="Rectangle 1"/>
          <p:cNvSpPr/>
          <p:nvPr/>
        </p:nvSpPr>
        <p:spPr>
          <a:xfrm>
            <a:off x="2129588" y="469857"/>
            <a:ext cx="5092897" cy="1395041"/>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Picture 2" descr="GEVES LOGO"/>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61078"/>
          <a:stretch/>
        </p:blipFill>
        <p:spPr bwMode="auto">
          <a:xfrm>
            <a:off x="7937244" y="4971134"/>
            <a:ext cx="919837" cy="44015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89BE5CFA-E90E-4A89-B204-0C5F25E2E443}"/>
              </a:ext>
            </a:extLst>
          </p:cNvPr>
          <p:cNvPicPr>
            <a:picLocks noChangeAspect="1"/>
          </p:cNvPicPr>
          <p:nvPr/>
        </p:nvPicPr>
        <p:blipFill>
          <a:blip r:embed="rId7"/>
          <a:stretch>
            <a:fillRect/>
          </a:stretch>
        </p:blipFill>
        <p:spPr>
          <a:xfrm>
            <a:off x="8022864" y="5812971"/>
            <a:ext cx="793776" cy="528222"/>
          </a:xfrm>
          <a:prstGeom prst="rect">
            <a:avLst/>
          </a:prstGeom>
        </p:spPr>
      </p:pic>
    </p:spTree>
    <p:extLst>
      <p:ext uri="{BB962C8B-B14F-4D97-AF65-F5344CB8AC3E}">
        <p14:creationId xmlns:p14="http://schemas.microsoft.com/office/powerpoint/2010/main" val="4123314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729091" y="1013655"/>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997747"/>
            <a:ext cx="1666875" cy="1419225"/>
          </a:xfrm>
          <a:prstGeom prst="rect">
            <a:avLst/>
          </a:prstGeom>
        </p:spPr>
      </p:pic>
      <p:sp>
        <p:nvSpPr>
          <p:cNvPr id="6" name="Rectangle 5">
            <a:extLst>
              <a:ext uri="{FF2B5EF4-FFF2-40B4-BE49-F238E27FC236}">
                <a16:creationId xmlns:a16="http://schemas.microsoft.com/office/drawing/2014/main" id="{D01875F0-A5FA-4F4F-8E1F-2EE28DACDC75}"/>
              </a:ext>
            </a:extLst>
          </p:cNvPr>
          <p:cNvSpPr/>
          <p:nvPr/>
        </p:nvSpPr>
        <p:spPr>
          <a:xfrm>
            <a:off x="121298" y="6455311"/>
            <a:ext cx="9302620" cy="369332"/>
          </a:xfrm>
          <a:prstGeom prst="rect">
            <a:avLst/>
          </a:prstGeom>
        </p:spPr>
        <p:txBody>
          <a:bodyPr wrap="square">
            <a:spAutoFit/>
          </a:bodyPr>
          <a:lstStyle/>
          <a:p>
            <a:r>
              <a:rPr lang="fr-FR" dirty="0"/>
              <a:t>http://www.aker-betterave.fr/images/2017_05-Prsentation-AKER-version-courte-F.pdf</a:t>
            </a:r>
          </a:p>
        </p:txBody>
      </p:sp>
      <p:pic>
        <p:nvPicPr>
          <p:cNvPr id="4" name="Image 3">
            <a:extLst>
              <a:ext uri="{FF2B5EF4-FFF2-40B4-BE49-F238E27FC236}">
                <a16:creationId xmlns:a16="http://schemas.microsoft.com/office/drawing/2014/main" id="{C8CD1667-886F-4FAC-9D1C-FD56A2FDD6B2}"/>
              </a:ext>
            </a:extLst>
          </p:cNvPr>
          <p:cNvPicPr>
            <a:picLocks noChangeAspect="1"/>
          </p:cNvPicPr>
          <p:nvPr/>
        </p:nvPicPr>
        <p:blipFill rotWithShape="1">
          <a:blip r:embed="rId5"/>
          <a:srcRect l="18877" t="17773" r="19592"/>
          <a:stretch/>
        </p:blipFill>
        <p:spPr>
          <a:xfrm>
            <a:off x="1091221" y="1823089"/>
            <a:ext cx="6385904" cy="4622548"/>
          </a:xfrm>
          <a:prstGeom prst="rect">
            <a:avLst/>
          </a:prstGeom>
        </p:spPr>
      </p:pic>
    </p:spTree>
    <p:extLst>
      <p:ext uri="{BB962C8B-B14F-4D97-AF65-F5344CB8AC3E}">
        <p14:creationId xmlns:p14="http://schemas.microsoft.com/office/powerpoint/2010/main" val="1049184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729091" y="1013655"/>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997747"/>
            <a:ext cx="1666875" cy="1419225"/>
          </a:xfrm>
          <a:prstGeom prst="rect">
            <a:avLst/>
          </a:prstGeom>
        </p:spPr>
      </p:pic>
      <p:sp>
        <p:nvSpPr>
          <p:cNvPr id="6" name="Rectangle 5">
            <a:extLst>
              <a:ext uri="{FF2B5EF4-FFF2-40B4-BE49-F238E27FC236}">
                <a16:creationId xmlns:a16="http://schemas.microsoft.com/office/drawing/2014/main" id="{D01875F0-A5FA-4F4F-8E1F-2EE28DACDC75}"/>
              </a:ext>
            </a:extLst>
          </p:cNvPr>
          <p:cNvSpPr/>
          <p:nvPr/>
        </p:nvSpPr>
        <p:spPr>
          <a:xfrm>
            <a:off x="121298" y="6455311"/>
            <a:ext cx="9302620" cy="369332"/>
          </a:xfrm>
          <a:prstGeom prst="rect">
            <a:avLst/>
          </a:prstGeom>
        </p:spPr>
        <p:txBody>
          <a:bodyPr wrap="square">
            <a:spAutoFit/>
          </a:bodyPr>
          <a:lstStyle/>
          <a:p>
            <a:r>
              <a:rPr lang="fr-FR" dirty="0"/>
              <a:t>http://www.aker-betterave.fr/images/2017_05-Prsentation-AKER-version-courte-F.pdf</a:t>
            </a:r>
          </a:p>
        </p:txBody>
      </p:sp>
      <p:pic>
        <p:nvPicPr>
          <p:cNvPr id="5" name="Image 4">
            <a:extLst>
              <a:ext uri="{FF2B5EF4-FFF2-40B4-BE49-F238E27FC236}">
                <a16:creationId xmlns:a16="http://schemas.microsoft.com/office/drawing/2014/main" id="{2AB4284A-A405-4A72-B630-4B6569735150}"/>
              </a:ext>
            </a:extLst>
          </p:cNvPr>
          <p:cNvPicPr>
            <a:picLocks noChangeAspect="1"/>
          </p:cNvPicPr>
          <p:nvPr/>
        </p:nvPicPr>
        <p:blipFill rotWithShape="1">
          <a:blip r:embed="rId5"/>
          <a:srcRect l="19694" t="14865" r="20102" b="5448"/>
          <a:stretch/>
        </p:blipFill>
        <p:spPr>
          <a:xfrm>
            <a:off x="1135543" y="1688841"/>
            <a:ext cx="6648264" cy="4766469"/>
          </a:xfrm>
          <a:prstGeom prst="rect">
            <a:avLst/>
          </a:prstGeom>
        </p:spPr>
      </p:pic>
    </p:spTree>
    <p:extLst>
      <p:ext uri="{BB962C8B-B14F-4D97-AF65-F5344CB8AC3E}">
        <p14:creationId xmlns:p14="http://schemas.microsoft.com/office/powerpoint/2010/main" val="1877344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9694"/>
            <a:ext cx="8229600" cy="1143000"/>
          </a:xfrm>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729091" y="1013655"/>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997747"/>
            <a:ext cx="1666875" cy="1419225"/>
          </a:xfrm>
          <a:prstGeom prst="rect">
            <a:avLst/>
          </a:prstGeom>
        </p:spPr>
      </p:pic>
      <p:sp>
        <p:nvSpPr>
          <p:cNvPr id="6" name="Rectangle 5">
            <a:extLst>
              <a:ext uri="{FF2B5EF4-FFF2-40B4-BE49-F238E27FC236}">
                <a16:creationId xmlns:a16="http://schemas.microsoft.com/office/drawing/2014/main" id="{D01875F0-A5FA-4F4F-8E1F-2EE28DACDC75}"/>
              </a:ext>
            </a:extLst>
          </p:cNvPr>
          <p:cNvSpPr/>
          <p:nvPr/>
        </p:nvSpPr>
        <p:spPr>
          <a:xfrm>
            <a:off x="121298" y="6455311"/>
            <a:ext cx="9302620" cy="369332"/>
          </a:xfrm>
          <a:prstGeom prst="rect">
            <a:avLst/>
          </a:prstGeom>
        </p:spPr>
        <p:txBody>
          <a:bodyPr wrap="square">
            <a:spAutoFit/>
          </a:bodyPr>
          <a:lstStyle/>
          <a:p>
            <a:r>
              <a:rPr lang="fr-FR" dirty="0"/>
              <a:t>http://www.aker-betterave.fr/images/2012_Posters_scientifiques/WP4-FR.pdf</a:t>
            </a:r>
          </a:p>
        </p:txBody>
      </p:sp>
      <p:pic>
        <p:nvPicPr>
          <p:cNvPr id="4" name="Image 3">
            <a:extLst>
              <a:ext uri="{FF2B5EF4-FFF2-40B4-BE49-F238E27FC236}">
                <a16:creationId xmlns:a16="http://schemas.microsoft.com/office/drawing/2014/main" id="{B06F83C6-6695-4B24-B386-69A29DCB7333}"/>
              </a:ext>
            </a:extLst>
          </p:cNvPr>
          <p:cNvPicPr>
            <a:picLocks noChangeAspect="1"/>
          </p:cNvPicPr>
          <p:nvPr/>
        </p:nvPicPr>
        <p:blipFill>
          <a:blip r:embed="rId5"/>
          <a:stretch>
            <a:fillRect/>
          </a:stretch>
        </p:blipFill>
        <p:spPr>
          <a:xfrm>
            <a:off x="1539551" y="1725937"/>
            <a:ext cx="6244256" cy="4683192"/>
          </a:xfrm>
          <a:prstGeom prst="rect">
            <a:avLst/>
          </a:prstGeom>
        </p:spPr>
      </p:pic>
    </p:spTree>
    <p:extLst>
      <p:ext uri="{BB962C8B-B14F-4D97-AF65-F5344CB8AC3E}">
        <p14:creationId xmlns:p14="http://schemas.microsoft.com/office/powerpoint/2010/main" val="860880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sp>
        <p:nvSpPr>
          <p:cNvPr id="18" name="Espace réservé du contenu 2"/>
          <p:cNvSpPr txBox="1">
            <a:spLocks/>
          </p:cNvSpPr>
          <p:nvPr/>
        </p:nvSpPr>
        <p:spPr>
          <a:xfrm>
            <a:off x="462831" y="2225667"/>
            <a:ext cx="6798071" cy="42760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600" dirty="0"/>
              <a:t>Phénotypage des semences des 15 populations</a:t>
            </a:r>
          </a:p>
          <a:p>
            <a:pPr lvl="1"/>
            <a:r>
              <a:rPr lang="fr-FR" sz="1400" dirty="0"/>
              <a:t>Plan d’expérience élaboré sur une population pilote de 200 génotypes</a:t>
            </a:r>
          </a:p>
          <a:p>
            <a:pPr lvl="1"/>
            <a:endParaRPr lang="fr-FR" sz="1400" dirty="0"/>
          </a:p>
          <a:p>
            <a:pPr lvl="1"/>
            <a:r>
              <a:rPr lang="fr-FR" sz="1400" dirty="0"/>
              <a:t>Radiographie 2D : Screening des semences pleines</a:t>
            </a:r>
          </a:p>
          <a:p>
            <a:pPr lvl="1"/>
            <a:r>
              <a:rPr lang="fr-FR" sz="1400" dirty="0"/>
              <a:t>Germination à 5°C : Screening des génotypes extrêmes</a:t>
            </a:r>
          </a:p>
          <a:p>
            <a:pPr lvl="2"/>
            <a:r>
              <a:rPr lang="fr-FR" sz="1400" dirty="0"/>
              <a:t>Evaluation/classement de référence des génotypes sur 100 semences et leur cinétique : T50 ; TMG  ; aire sous la courbe.</a:t>
            </a:r>
          </a:p>
          <a:p>
            <a:pPr lvl="2"/>
            <a:r>
              <a:rPr lang="fr-FR" sz="1400" dirty="0"/>
              <a:t>Evaluation précoce sur 25 semences à 17 jours (21 jours pour les premières séries pour valider le critère 17 jours)</a:t>
            </a:r>
          </a:p>
          <a:p>
            <a:pPr lvl="2"/>
            <a:r>
              <a:rPr lang="fr-FR" sz="1400" dirty="0"/>
              <a:t>Analyse séquentielle :</a:t>
            </a:r>
          </a:p>
          <a:p>
            <a:pPr lvl="3"/>
            <a:r>
              <a:rPr lang="fr-FR" sz="1400" dirty="0"/>
              <a:t>Analyse de tous les génotypes : 25 semences, sélection des 10% meilleurs  et  des 10% les plus faibles</a:t>
            </a:r>
          </a:p>
          <a:p>
            <a:pPr lvl="3"/>
            <a:r>
              <a:rPr lang="fr-FR" sz="1400" dirty="0"/>
              <a:t>Seconde répétition 25 semences  sur les extrêmes</a:t>
            </a:r>
          </a:p>
          <a:p>
            <a:pPr marL="914400" lvl="2" indent="0">
              <a:buNone/>
            </a:pPr>
            <a:endParaRPr lang="fr-FR" sz="1400" dirty="0"/>
          </a:p>
          <a:p>
            <a:pPr lvl="1"/>
            <a:r>
              <a:rPr lang="fr-FR" sz="1400" dirty="0"/>
              <a:t>Analyse complète sur les génotypes extrêmes </a:t>
            </a:r>
          </a:p>
          <a:p>
            <a:pPr lvl="2"/>
            <a:r>
              <a:rPr lang="fr-FR" sz="1400" dirty="0"/>
              <a:t>Germination à différentes températures</a:t>
            </a:r>
          </a:p>
          <a:p>
            <a:pPr lvl="2"/>
            <a:r>
              <a:rPr lang="fr-FR" sz="1400" dirty="0"/>
              <a:t>Croissance des organes des jeunes plantules</a:t>
            </a:r>
          </a:p>
          <a:p>
            <a:pPr lvl="2"/>
            <a:r>
              <a:rPr lang="fr-FR" sz="1400" dirty="0"/>
              <a:t>Tomographie RX sur semences sèches</a:t>
            </a:r>
            <a:br>
              <a:rPr lang="fr-FR" sz="800" dirty="0"/>
            </a:br>
            <a:endParaRPr lang="fr-FR" sz="800" dirty="0"/>
          </a:p>
        </p:txBody>
      </p:sp>
      <p:grpSp>
        <p:nvGrpSpPr>
          <p:cNvPr id="31" name="Groupe 30"/>
          <p:cNvGrpSpPr/>
          <p:nvPr/>
        </p:nvGrpSpPr>
        <p:grpSpPr>
          <a:xfrm>
            <a:off x="637674" y="1082667"/>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1082667"/>
            <a:ext cx="1666875" cy="1419225"/>
          </a:xfrm>
          <a:prstGeom prst="rect">
            <a:avLst/>
          </a:prstGeom>
        </p:spPr>
      </p:pic>
    </p:spTree>
    <p:extLst>
      <p:ext uri="{BB962C8B-B14F-4D97-AF65-F5344CB8AC3E}">
        <p14:creationId xmlns:p14="http://schemas.microsoft.com/office/powerpoint/2010/main" val="343829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637674" y="1082667"/>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1082667"/>
            <a:ext cx="1666875" cy="1419225"/>
          </a:xfrm>
          <a:prstGeom prst="rect">
            <a:avLst/>
          </a:prstGeom>
        </p:spPr>
      </p:pic>
      <p:sp>
        <p:nvSpPr>
          <p:cNvPr id="10" name="Rectangle 9">
            <a:extLst>
              <a:ext uri="{FF2B5EF4-FFF2-40B4-BE49-F238E27FC236}">
                <a16:creationId xmlns:a16="http://schemas.microsoft.com/office/drawing/2014/main" id="{5A5E2A84-73C7-447A-96D6-36C3E024FCA4}"/>
              </a:ext>
            </a:extLst>
          </p:cNvPr>
          <p:cNvSpPr/>
          <p:nvPr/>
        </p:nvSpPr>
        <p:spPr>
          <a:xfrm>
            <a:off x="253627" y="2378991"/>
            <a:ext cx="4784904" cy="584775"/>
          </a:xfrm>
          <a:prstGeom prst="rect">
            <a:avLst/>
          </a:prstGeom>
          <a:noFill/>
        </p:spPr>
        <p:txBody>
          <a:bodyPr wrap="square">
            <a:spAutoFit/>
          </a:bodyPr>
          <a:lstStyle/>
          <a:p>
            <a:r>
              <a:rPr lang="fr-FR" sz="1600" b="1" dirty="0">
                <a:solidFill>
                  <a:srgbClr val="2E7A2E"/>
                </a:solidFill>
                <a:latin typeface="Corbel" pitchFamily="34" charset="0"/>
              </a:rPr>
              <a:t>Sujet du mini projet 1/2</a:t>
            </a:r>
            <a:endParaRPr lang="fr-FR" sz="1600" dirty="0"/>
          </a:p>
          <a:p>
            <a:endParaRPr lang="fr-FR" sz="1600" dirty="0"/>
          </a:p>
        </p:txBody>
      </p:sp>
      <p:sp>
        <p:nvSpPr>
          <p:cNvPr id="11" name="Espace réservé du contenu 2">
            <a:extLst>
              <a:ext uri="{FF2B5EF4-FFF2-40B4-BE49-F238E27FC236}">
                <a16:creationId xmlns:a16="http://schemas.microsoft.com/office/drawing/2014/main" id="{344C0936-958B-4077-BFE2-997EB40EC8B4}"/>
              </a:ext>
            </a:extLst>
          </p:cNvPr>
          <p:cNvSpPr txBox="1">
            <a:spLocks/>
          </p:cNvSpPr>
          <p:nvPr/>
        </p:nvSpPr>
        <p:spPr>
          <a:xfrm>
            <a:off x="170024" y="2800456"/>
            <a:ext cx="8600752" cy="2202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fr-FR" sz="1600" dirty="0"/>
              <a:t>Les essais de germination sont menés à 5°C dans un module climatique sur 2 tables de Jacobsen.</a:t>
            </a:r>
            <a:br>
              <a:rPr lang="fr-FR" sz="1600" dirty="0"/>
            </a:br>
            <a:r>
              <a:rPr lang="fr-FR" sz="1600" dirty="0"/>
              <a:t>Les sondes de température de régulation et surveillance des essais ont été étalonnées avant le début de l’expérimentation. Les 2 tables de Jacobsen ont été cartographiées pour la température en 5 points.</a:t>
            </a:r>
          </a:p>
          <a:p>
            <a:pPr>
              <a:buFontTx/>
              <a:buChar char="-"/>
            </a:pPr>
            <a:r>
              <a:rPr lang="fr-FR" sz="1600" dirty="0"/>
              <a:t>Chaque table dispose de 4 caméras sous lesquels sont semées 600 semences par caméra par zone de 5x5 semences. Il y a 24 zones / série d’image et 25 semences par zone. Les zones et semences sont codés « ligne colonne » : La zone « 11 » est en haut à gauche la zone « 16 » en haut à droite. LA zone 41 en bas à gauche et la zone 46 en bas à droite.</a:t>
            </a:r>
            <a:br>
              <a:rPr lang="fr-FR" sz="1600" dirty="0"/>
            </a:br>
            <a:r>
              <a:rPr lang="fr-FR" sz="1600" dirty="0"/>
              <a:t>De la même façon la semence 11 est la semence en haut à gauche d’une zone 15 en haut à droite, 51 en bas à gauche et 55 en bas à droite.</a:t>
            </a:r>
          </a:p>
          <a:p>
            <a:pPr>
              <a:buFontTx/>
              <a:buChar char="-"/>
            </a:pPr>
            <a:r>
              <a:rPr lang="fr-FR" sz="1600" dirty="0"/>
              <a:t>3 semis on été réalisés en parallèle sur les 2 tables dans l’ordre des populations.</a:t>
            </a:r>
          </a:p>
          <a:p>
            <a:pPr>
              <a:buFontTx/>
              <a:buChar char="-"/>
            </a:pPr>
            <a:r>
              <a:rPr lang="fr-FR" sz="1600" dirty="0"/>
              <a:t>Les images acquises pendant 21 jours ont été analysées et à partir des mesures sur images l’heure de germination a été détectée sur chaque semence ainsi que des caractéristiques complémentaires. Les semences NaN sont non germées à 21 jours.</a:t>
            </a:r>
          </a:p>
          <a:p>
            <a:pPr marL="0" indent="0">
              <a:buNone/>
            </a:pPr>
            <a:endParaRPr lang="fr-FR" sz="1600" dirty="0"/>
          </a:p>
          <a:p>
            <a:pPr>
              <a:buFontTx/>
              <a:buChar char="-"/>
            </a:pPr>
            <a:endParaRPr lang="fr-FR" sz="1600" dirty="0"/>
          </a:p>
        </p:txBody>
      </p:sp>
    </p:spTree>
    <p:extLst>
      <p:ext uri="{BB962C8B-B14F-4D97-AF65-F5344CB8AC3E}">
        <p14:creationId xmlns:p14="http://schemas.microsoft.com/office/powerpoint/2010/main" val="3192842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637674" y="1082667"/>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1082667"/>
            <a:ext cx="1666875" cy="1419225"/>
          </a:xfrm>
          <a:prstGeom prst="rect">
            <a:avLst/>
          </a:prstGeom>
        </p:spPr>
      </p:pic>
      <p:sp>
        <p:nvSpPr>
          <p:cNvPr id="10" name="Rectangle 9">
            <a:extLst>
              <a:ext uri="{FF2B5EF4-FFF2-40B4-BE49-F238E27FC236}">
                <a16:creationId xmlns:a16="http://schemas.microsoft.com/office/drawing/2014/main" id="{5A5E2A84-73C7-447A-96D6-36C3E024FCA4}"/>
              </a:ext>
            </a:extLst>
          </p:cNvPr>
          <p:cNvSpPr/>
          <p:nvPr/>
        </p:nvSpPr>
        <p:spPr>
          <a:xfrm>
            <a:off x="253627" y="2378991"/>
            <a:ext cx="4784904" cy="584775"/>
          </a:xfrm>
          <a:prstGeom prst="rect">
            <a:avLst/>
          </a:prstGeom>
          <a:noFill/>
        </p:spPr>
        <p:txBody>
          <a:bodyPr wrap="square">
            <a:spAutoFit/>
          </a:bodyPr>
          <a:lstStyle/>
          <a:p>
            <a:r>
              <a:rPr lang="fr-FR" sz="1600" b="1" dirty="0">
                <a:solidFill>
                  <a:srgbClr val="2E7A2E"/>
                </a:solidFill>
                <a:latin typeface="Corbel" pitchFamily="34" charset="0"/>
              </a:rPr>
              <a:t>Sujet du mini projet 1/2</a:t>
            </a:r>
            <a:endParaRPr lang="fr-FR" sz="1600" dirty="0"/>
          </a:p>
          <a:p>
            <a:endParaRPr lang="fr-FR" sz="1600" dirty="0"/>
          </a:p>
        </p:txBody>
      </p:sp>
      <p:sp>
        <p:nvSpPr>
          <p:cNvPr id="11" name="Espace réservé du contenu 2">
            <a:extLst>
              <a:ext uri="{FF2B5EF4-FFF2-40B4-BE49-F238E27FC236}">
                <a16:creationId xmlns:a16="http://schemas.microsoft.com/office/drawing/2014/main" id="{344C0936-958B-4077-BFE2-997EB40EC8B4}"/>
              </a:ext>
            </a:extLst>
          </p:cNvPr>
          <p:cNvSpPr txBox="1">
            <a:spLocks/>
          </p:cNvSpPr>
          <p:nvPr/>
        </p:nvSpPr>
        <p:spPr>
          <a:xfrm>
            <a:off x="170024" y="2800456"/>
            <a:ext cx="8600752" cy="2202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fr-FR" sz="1600" dirty="0"/>
              <a:t>Nous disposons de semences de deux témoins. L’un ou l’autre a été utilisé pour chaque semis, la température des bancs est surveillée par des relevés de température automatiques sur 2 sondes par banc.</a:t>
            </a:r>
          </a:p>
          <a:p>
            <a:pPr marL="0" indent="0">
              <a:buNone/>
            </a:pPr>
            <a:endParaRPr lang="fr-FR" sz="1600" dirty="0"/>
          </a:p>
          <a:p>
            <a:pPr>
              <a:buFontTx/>
              <a:buChar char="-"/>
            </a:pPr>
            <a:endParaRPr lang="fr-FR" sz="1600" dirty="0"/>
          </a:p>
        </p:txBody>
      </p:sp>
    </p:spTree>
    <p:extLst>
      <p:ext uri="{BB962C8B-B14F-4D97-AF65-F5344CB8AC3E}">
        <p14:creationId xmlns:p14="http://schemas.microsoft.com/office/powerpoint/2010/main" val="4140297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637674" y="1082667"/>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1082667"/>
            <a:ext cx="1666875" cy="1419225"/>
          </a:xfrm>
          <a:prstGeom prst="rect">
            <a:avLst/>
          </a:prstGeom>
        </p:spPr>
      </p:pic>
      <p:sp>
        <p:nvSpPr>
          <p:cNvPr id="10" name="Rectangle 9">
            <a:extLst>
              <a:ext uri="{FF2B5EF4-FFF2-40B4-BE49-F238E27FC236}">
                <a16:creationId xmlns:a16="http://schemas.microsoft.com/office/drawing/2014/main" id="{5A5E2A84-73C7-447A-96D6-36C3E024FCA4}"/>
              </a:ext>
            </a:extLst>
          </p:cNvPr>
          <p:cNvSpPr/>
          <p:nvPr/>
        </p:nvSpPr>
        <p:spPr>
          <a:xfrm>
            <a:off x="253627" y="2378991"/>
            <a:ext cx="4784904" cy="584775"/>
          </a:xfrm>
          <a:prstGeom prst="rect">
            <a:avLst/>
          </a:prstGeom>
          <a:noFill/>
        </p:spPr>
        <p:txBody>
          <a:bodyPr wrap="square">
            <a:spAutoFit/>
          </a:bodyPr>
          <a:lstStyle/>
          <a:p>
            <a:r>
              <a:rPr lang="fr-FR" sz="1600" b="1" dirty="0">
                <a:solidFill>
                  <a:srgbClr val="2E7A2E"/>
                </a:solidFill>
                <a:latin typeface="Corbel" pitchFamily="34" charset="0"/>
              </a:rPr>
              <a:t>Sujets du mini projet 2/2</a:t>
            </a:r>
            <a:endParaRPr lang="fr-FR" sz="1600" dirty="0"/>
          </a:p>
          <a:p>
            <a:endParaRPr lang="fr-FR" sz="1600" dirty="0"/>
          </a:p>
        </p:txBody>
      </p:sp>
      <p:sp>
        <p:nvSpPr>
          <p:cNvPr id="11" name="Espace réservé du contenu 2">
            <a:extLst>
              <a:ext uri="{FF2B5EF4-FFF2-40B4-BE49-F238E27FC236}">
                <a16:creationId xmlns:a16="http://schemas.microsoft.com/office/drawing/2014/main" id="{344C0936-958B-4077-BFE2-997EB40EC8B4}"/>
              </a:ext>
            </a:extLst>
          </p:cNvPr>
          <p:cNvSpPr txBox="1">
            <a:spLocks/>
          </p:cNvSpPr>
          <p:nvPr/>
        </p:nvSpPr>
        <p:spPr>
          <a:xfrm>
            <a:off x="170024" y="2800456"/>
            <a:ext cx="8600752" cy="2202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fr-FR" sz="1600" dirty="0"/>
              <a:t>L’examen des résultats semble indiquer qu’il y a des différences entre les deux bancs et / ou des gradients entre les caméras ou entre les zones pour chaque caméra. L’objectif est de caractériser les différences et les variabilités et proposer soit des corrections aux données brutes de germination à 17 jours soit des durées des analyses ajustées autour de 17 jours et adaptées à chacun des bancs et aux zones sur les bancs.</a:t>
            </a:r>
          </a:p>
          <a:p>
            <a:pPr>
              <a:buFontTx/>
              <a:buChar char="-"/>
            </a:pPr>
            <a:r>
              <a:rPr lang="fr-FR" sz="1600" dirty="0"/>
              <a:t>Nous disposons d’informations précoces relatives à la semence sèche : surface, longueur, largeur et à l’imbibition (estimation de l’évolution du volume lors de l’imbibition). Recherchez à exploiter ces informations:</a:t>
            </a:r>
          </a:p>
          <a:p>
            <a:pPr lvl="1">
              <a:buFontTx/>
              <a:buChar char="-"/>
            </a:pPr>
            <a:r>
              <a:rPr lang="fr-FR" sz="1400" dirty="0"/>
              <a:t>Y a-t-il des différences entre les génotypes?</a:t>
            </a:r>
          </a:p>
          <a:p>
            <a:pPr lvl="1">
              <a:buFontTx/>
              <a:buChar char="-"/>
            </a:pPr>
            <a:r>
              <a:rPr lang="fr-FR" sz="1400" dirty="0"/>
              <a:t>Y a-t-il un lien entre ces mesures et la vitesse de germination (germination à 17j ou TMG ou autre caractéristique mesurée).</a:t>
            </a:r>
          </a:p>
          <a:p>
            <a:pPr lvl="1">
              <a:buFontTx/>
              <a:buChar char="-"/>
            </a:pPr>
            <a:r>
              <a:rPr lang="fr-FR" sz="1400" dirty="0"/>
              <a:t>Peut-on construire un modèle de prédiction de la germination à 5°C à partir ces données très précoces : Est-ce que les semences vont germer? est ce qu’elle vont germer avant ou après 17j?  a quelle heure vont-elles germer?</a:t>
            </a:r>
          </a:p>
          <a:p>
            <a:pPr>
              <a:buFontTx/>
              <a:buChar char="-"/>
            </a:pPr>
            <a:endParaRPr lang="fr-FR" sz="1600" dirty="0"/>
          </a:p>
          <a:p>
            <a:pPr>
              <a:buFontTx/>
              <a:buChar char="-"/>
            </a:pPr>
            <a:endParaRPr lang="fr-FR" sz="1600" dirty="0"/>
          </a:p>
        </p:txBody>
      </p:sp>
    </p:spTree>
    <p:extLst>
      <p:ext uri="{BB962C8B-B14F-4D97-AF65-F5344CB8AC3E}">
        <p14:creationId xmlns:p14="http://schemas.microsoft.com/office/powerpoint/2010/main" val="1037568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637674" y="1082667"/>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1082667"/>
            <a:ext cx="1666875" cy="1419225"/>
          </a:xfrm>
          <a:prstGeom prst="rect">
            <a:avLst/>
          </a:prstGeom>
        </p:spPr>
      </p:pic>
      <p:sp>
        <p:nvSpPr>
          <p:cNvPr id="10" name="Rectangle 9">
            <a:extLst>
              <a:ext uri="{FF2B5EF4-FFF2-40B4-BE49-F238E27FC236}">
                <a16:creationId xmlns:a16="http://schemas.microsoft.com/office/drawing/2014/main" id="{5A5E2A84-73C7-447A-96D6-36C3E024FCA4}"/>
              </a:ext>
            </a:extLst>
          </p:cNvPr>
          <p:cNvSpPr/>
          <p:nvPr/>
        </p:nvSpPr>
        <p:spPr>
          <a:xfrm>
            <a:off x="253627" y="2378991"/>
            <a:ext cx="4784904" cy="338554"/>
          </a:xfrm>
          <a:prstGeom prst="rect">
            <a:avLst/>
          </a:prstGeom>
          <a:noFill/>
        </p:spPr>
        <p:txBody>
          <a:bodyPr wrap="square">
            <a:spAutoFit/>
          </a:bodyPr>
          <a:lstStyle/>
          <a:p>
            <a:r>
              <a:rPr lang="fr-FR" sz="1600" b="1" dirty="0">
                <a:solidFill>
                  <a:srgbClr val="2E7A2E"/>
                </a:solidFill>
                <a:latin typeface="Corbel" pitchFamily="34" charset="0"/>
              </a:rPr>
              <a:t>Données</a:t>
            </a:r>
            <a:endParaRPr lang="fr-FR" sz="1600" dirty="0"/>
          </a:p>
        </p:txBody>
      </p:sp>
      <p:pic>
        <p:nvPicPr>
          <p:cNvPr id="5" name="Image 4">
            <a:extLst>
              <a:ext uri="{FF2B5EF4-FFF2-40B4-BE49-F238E27FC236}">
                <a16:creationId xmlns:a16="http://schemas.microsoft.com/office/drawing/2014/main" id="{6F4D8501-BA67-42EF-BEC9-465E618EFE9A}"/>
              </a:ext>
            </a:extLst>
          </p:cNvPr>
          <p:cNvPicPr>
            <a:picLocks noChangeAspect="1"/>
          </p:cNvPicPr>
          <p:nvPr/>
        </p:nvPicPr>
        <p:blipFill rotWithShape="1">
          <a:blip r:embed="rId5"/>
          <a:srcRect l="18776" t="28102" r="28896" b="44486"/>
          <a:stretch/>
        </p:blipFill>
        <p:spPr>
          <a:xfrm>
            <a:off x="326571" y="2931422"/>
            <a:ext cx="6251511" cy="1854227"/>
          </a:xfrm>
          <a:prstGeom prst="rect">
            <a:avLst/>
          </a:prstGeom>
        </p:spPr>
      </p:pic>
      <p:cxnSp>
        <p:nvCxnSpPr>
          <p:cNvPr id="7" name="Connecteur droit avec flèche 6">
            <a:extLst>
              <a:ext uri="{FF2B5EF4-FFF2-40B4-BE49-F238E27FC236}">
                <a16:creationId xmlns:a16="http://schemas.microsoft.com/office/drawing/2014/main" id="{C091FC1D-64A1-408E-902B-8BE5C27A151B}"/>
              </a:ext>
            </a:extLst>
          </p:cNvPr>
          <p:cNvCxnSpPr>
            <a:cxnSpLocks/>
          </p:cNvCxnSpPr>
          <p:nvPr/>
        </p:nvCxnSpPr>
        <p:spPr>
          <a:xfrm flipH="1">
            <a:off x="5486400" y="3016715"/>
            <a:ext cx="998376" cy="3049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83DEE228-8F16-4D06-93F8-C022860353F2}"/>
              </a:ext>
            </a:extLst>
          </p:cNvPr>
          <p:cNvSpPr txBox="1"/>
          <p:nvPr/>
        </p:nvSpPr>
        <p:spPr>
          <a:xfrm>
            <a:off x="6562726" y="2785883"/>
            <a:ext cx="2472545" cy="461665"/>
          </a:xfrm>
          <a:prstGeom prst="rect">
            <a:avLst/>
          </a:prstGeom>
          <a:noFill/>
        </p:spPr>
        <p:txBody>
          <a:bodyPr wrap="square" rtlCol="0">
            <a:spAutoFit/>
          </a:bodyPr>
          <a:lstStyle/>
          <a:p>
            <a:r>
              <a:rPr lang="fr-FR" sz="1200" dirty="0"/>
              <a:t>1 Film images segmentées +1 plan semis </a:t>
            </a:r>
          </a:p>
        </p:txBody>
      </p:sp>
      <p:sp>
        <p:nvSpPr>
          <p:cNvPr id="21" name="ZoneTexte 20">
            <a:extLst>
              <a:ext uri="{FF2B5EF4-FFF2-40B4-BE49-F238E27FC236}">
                <a16:creationId xmlns:a16="http://schemas.microsoft.com/office/drawing/2014/main" id="{1B5138D8-F1C6-4EEF-8F6F-607BF53C962D}"/>
              </a:ext>
            </a:extLst>
          </p:cNvPr>
          <p:cNvSpPr txBox="1"/>
          <p:nvPr/>
        </p:nvSpPr>
        <p:spPr>
          <a:xfrm>
            <a:off x="6578082" y="3198167"/>
            <a:ext cx="2472545" cy="276999"/>
          </a:xfrm>
          <a:prstGeom prst="rect">
            <a:avLst/>
          </a:prstGeom>
          <a:noFill/>
        </p:spPr>
        <p:txBody>
          <a:bodyPr wrap="square" rtlCol="0">
            <a:spAutoFit/>
          </a:bodyPr>
          <a:lstStyle/>
          <a:p>
            <a:r>
              <a:rPr lang="fr-FR" sz="1200" dirty="0"/>
              <a:t>1 Film images originales</a:t>
            </a:r>
          </a:p>
        </p:txBody>
      </p:sp>
      <p:cxnSp>
        <p:nvCxnSpPr>
          <p:cNvPr id="22" name="Connecteur droit avec flèche 21">
            <a:extLst>
              <a:ext uri="{FF2B5EF4-FFF2-40B4-BE49-F238E27FC236}">
                <a16:creationId xmlns:a16="http://schemas.microsoft.com/office/drawing/2014/main" id="{63FBD5B1-794A-48FF-8515-B81DFCF92FC0}"/>
              </a:ext>
            </a:extLst>
          </p:cNvPr>
          <p:cNvCxnSpPr>
            <a:cxnSpLocks/>
          </p:cNvCxnSpPr>
          <p:nvPr/>
        </p:nvCxnSpPr>
        <p:spPr>
          <a:xfrm flipH="1">
            <a:off x="5486400" y="3301198"/>
            <a:ext cx="1107038" cy="2872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0A767833-F405-4E5D-B2DF-BD7F7227D4DA}"/>
              </a:ext>
            </a:extLst>
          </p:cNvPr>
          <p:cNvCxnSpPr>
            <a:cxnSpLocks/>
          </p:cNvCxnSpPr>
          <p:nvPr/>
        </p:nvCxnSpPr>
        <p:spPr>
          <a:xfrm flipH="1">
            <a:off x="5486400" y="3802320"/>
            <a:ext cx="5535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1F6DE29A-C4C5-4C3C-AE51-BB8CFA0AE608}"/>
              </a:ext>
            </a:extLst>
          </p:cNvPr>
          <p:cNvSpPr txBox="1"/>
          <p:nvPr/>
        </p:nvSpPr>
        <p:spPr>
          <a:xfrm>
            <a:off x="6137307" y="3541825"/>
            <a:ext cx="2472545" cy="461665"/>
          </a:xfrm>
          <a:prstGeom prst="rect">
            <a:avLst/>
          </a:prstGeom>
          <a:noFill/>
        </p:spPr>
        <p:txBody>
          <a:bodyPr wrap="square" rtlCol="0">
            <a:spAutoFit/>
          </a:bodyPr>
          <a:lstStyle/>
          <a:p>
            <a:r>
              <a:rPr lang="fr-FR" sz="1200" dirty="0"/>
              <a:t>4 fichiers Excel résultats individuels et regroupés</a:t>
            </a:r>
          </a:p>
        </p:txBody>
      </p:sp>
      <p:cxnSp>
        <p:nvCxnSpPr>
          <p:cNvPr id="30" name="Connecteur droit avec flèche 29">
            <a:extLst>
              <a:ext uri="{FF2B5EF4-FFF2-40B4-BE49-F238E27FC236}">
                <a16:creationId xmlns:a16="http://schemas.microsoft.com/office/drawing/2014/main" id="{59D741D7-6D38-416C-8F9D-4A0980196905}"/>
              </a:ext>
            </a:extLst>
          </p:cNvPr>
          <p:cNvCxnSpPr>
            <a:cxnSpLocks/>
          </p:cNvCxnSpPr>
          <p:nvPr/>
        </p:nvCxnSpPr>
        <p:spPr>
          <a:xfrm flipH="1" flipV="1">
            <a:off x="5486402" y="4016198"/>
            <a:ext cx="727786" cy="1359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9C550C00-7796-4576-A869-13485000EEF6}"/>
              </a:ext>
            </a:extLst>
          </p:cNvPr>
          <p:cNvSpPr txBox="1"/>
          <p:nvPr/>
        </p:nvSpPr>
        <p:spPr>
          <a:xfrm>
            <a:off x="6137307" y="3943823"/>
            <a:ext cx="2472545" cy="646331"/>
          </a:xfrm>
          <a:prstGeom prst="rect">
            <a:avLst/>
          </a:prstGeom>
          <a:noFill/>
        </p:spPr>
        <p:txBody>
          <a:bodyPr wrap="square" rtlCol="0">
            <a:spAutoFit/>
          </a:bodyPr>
          <a:lstStyle/>
          <a:p>
            <a:r>
              <a:rPr lang="fr-FR" sz="1200" dirty="0"/>
              <a:t>Relevés des températures pendant les essais  &amp; cartographie initiale avant manip</a:t>
            </a:r>
          </a:p>
        </p:txBody>
      </p:sp>
      <p:cxnSp>
        <p:nvCxnSpPr>
          <p:cNvPr id="37" name="Connecteur droit avec flèche 36">
            <a:extLst>
              <a:ext uri="{FF2B5EF4-FFF2-40B4-BE49-F238E27FC236}">
                <a16:creationId xmlns:a16="http://schemas.microsoft.com/office/drawing/2014/main" id="{046ABC3F-A7AF-411C-9168-A1F12AC507BC}"/>
              </a:ext>
            </a:extLst>
          </p:cNvPr>
          <p:cNvCxnSpPr>
            <a:cxnSpLocks/>
          </p:cNvCxnSpPr>
          <p:nvPr/>
        </p:nvCxnSpPr>
        <p:spPr>
          <a:xfrm flipH="1" flipV="1">
            <a:off x="5508611" y="4283383"/>
            <a:ext cx="628696" cy="514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8" name="Image 37">
            <a:extLst>
              <a:ext uri="{FF2B5EF4-FFF2-40B4-BE49-F238E27FC236}">
                <a16:creationId xmlns:a16="http://schemas.microsoft.com/office/drawing/2014/main" id="{92BD0A32-9959-4DA2-A820-00897B1670BE}"/>
              </a:ext>
            </a:extLst>
          </p:cNvPr>
          <p:cNvPicPr>
            <a:picLocks noChangeAspect="1"/>
          </p:cNvPicPr>
          <p:nvPr/>
        </p:nvPicPr>
        <p:blipFill>
          <a:blip r:embed="rId6"/>
          <a:stretch>
            <a:fillRect/>
          </a:stretch>
        </p:blipFill>
        <p:spPr>
          <a:xfrm>
            <a:off x="3334404" y="3175994"/>
            <a:ext cx="2475191" cy="506012"/>
          </a:xfrm>
          <a:prstGeom prst="rect">
            <a:avLst/>
          </a:prstGeom>
        </p:spPr>
      </p:pic>
      <p:sp>
        <p:nvSpPr>
          <p:cNvPr id="39" name="ZoneTexte 38">
            <a:extLst>
              <a:ext uri="{FF2B5EF4-FFF2-40B4-BE49-F238E27FC236}">
                <a16:creationId xmlns:a16="http://schemas.microsoft.com/office/drawing/2014/main" id="{519683D5-B900-4FB7-8421-B59AFCAA1ED6}"/>
              </a:ext>
            </a:extLst>
          </p:cNvPr>
          <p:cNvSpPr txBox="1"/>
          <p:nvPr/>
        </p:nvSpPr>
        <p:spPr>
          <a:xfrm>
            <a:off x="6202621" y="4701285"/>
            <a:ext cx="2472545" cy="830997"/>
          </a:xfrm>
          <a:prstGeom prst="rect">
            <a:avLst/>
          </a:prstGeom>
          <a:noFill/>
        </p:spPr>
        <p:txBody>
          <a:bodyPr wrap="square" rtlCol="0">
            <a:spAutoFit/>
          </a:bodyPr>
          <a:lstStyle/>
          <a:p>
            <a:r>
              <a:rPr lang="fr-FR" sz="1200" dirty="0"/>
              <a:t>Fichiers textes paramétrage des bancs et des caméra, plans de semis, date et heure début et fin des acquisitions.</a:t>
            </a:r>
          </a:p>
        </p:txBody>
      </p:sp>
    </p:spTree>
    <p:extLst>
      <p:ext uri="{BB962C8B-B14F-4D97-AF65-F5344CB8AC3E}">
        <p14:creationId xmlns:p14="http://schemas.microsoft.com/office/powerpoint/2010/main" val="2226228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637674" y="1082667"/>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1082667"/>
            <a:ext cx="1666875" cy="1419225"/>
          </a:xfrm>
          <a:prstGeom prst="rect">
            <a:avLst/>
          </a:prstGeom>
        </p:spPr>
      </p:pic>
      <p:sp>
        <p:nvSpPr>
          <p:cNvPr id="10" name="Rectangle 9">
            <a:extLst>
              <a:ext uri="{FF2B5EF4-FFF2-40B4-BE49-F238E27FC236}">
                <a16:creationId xmlns:a16="http://schemas.microsoft.com/office/drawing/2014/main" id="{5A5E2A84-73C7-447A-96D6-36C3E024FCA4}"/>
              </a:ext>
            </a:extLst>
          </p:cNvPr>
          <p:cNvSpPr/>
          <p:nvPr/>
        </p:nvSpPr>
        <p:spPr>
          <a:xfrm>
            <a:off x="253627" y="2378991"/>
            <a:ext cx="5820602" cy="338554"/>
          </a:xfrm>
          <a:prstGeom prst="rect">
            <a:avLst/>
          </a:prstGeom>
          <a:noFill/>
        </p:spPr>
        <p:txBody>
          <a:bodyPr wrap="square">
            <a:spAutoFit/>
          </a:bodyPr>
          <a:lstStyle/>
          <a:p>
            <a:r>
              <a:rPr lang="fr-FR" sz="1600" b="1" dirty="0">
                <a:solidFill>
                  <a:srgbClr val="2E7A2E"/>
                </a:solidFill>
                <a:latin typeface="Corbel" pitchFamily="34" charset="0"/>
              </a:rPr>
              <a:t>Données – Résultats germination – 4 fichiers Excel : (1/3)</a:t>
            </a:r>
            <a:endParaRPr lang="fr-FR" sz="1600" dirty="0"/>
          </a:p>
        </p:txBody>
      </p:sp>
      <p:sp>
        <p:nvSpPr>
          <p:cNvPr id="11" name="Espace réservé du contenu 2">
            <a:extLst>
              <a:ext uri="{FF2B5EF4-FFF2-40B4-BE49-F238E27FC236}">
                <a16:creationId xmlns:a16="http://schemas.microsoft.com/office/drawing/2014/main" id="{344C0936-958B-4077-BFE2-997EB40EC8B4}"/>
              </a:ext>
            </a:extLst>
          </p:cNvPr>
          <p:cNvSpPr txBox="1">
            <a:spLocks/>
          </p:cNvSpPr>
          <p:nvPr/>
        </p:nvSpPr>
        <p:spPr>
          <a:xfrm>
            <a:off x="170024" y="2800456"/>
            <a:ext cx="8600752" cy="2202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fr-FR" sz="1600" dirty="0"/>
              <a:t>Les fichiers ont été simplifiés manuellement</a:t>
            </a:r>
          </a:p>
          <a:p>
            <a:pPr>
              <a:buFontTx/>
              <a:buChar char="-"/>
            </a:pPr>
            <a:r>
              <a:rPr lang="fr-FR" sz="1600" dirty="0"/>
              <a:t>6 onglets par fichier :</a:t>
            </a:r>
          </a:p>
          <a:p>
            <a:pPr lvl="1">
              <a:buFontTx/>
              <a:buChar char="-"/>
            </a:pPr>
            <a:r>
              <a:rPr lang="fr-FR" sz="1200" dirty="0"/>
              <a:t>Remarque : les données NaN signifient « Not a </a:t>
            </a:r>
            <a:r>
              <a:rPr lang="fr-FR" sz="1200" dirty="0" err="1"/>
              <a:t>Number</a:t>
            </a:r>
            <a:r>
              <a:rPr lang="fr-FR" sz="1200" dirty="0"/>
              <a:t> ». Elles sont transférées des données et calculs fait dans </a:t>
            </a:r>
            <a:r>
              <a:rPr lang="fr-FR" sz="1200" dirty="0" err="1"/>
              <a:t>ImageJ</a:t>
            </a:r>
            <a:r>
              <a:rPr lang="fr-FR" sz="1200" dirty="0"/>
              <a:t>. Il s’agit généralement de données incalculables et pas de données manquantes. Exemples : un résultat </a:t>
            </a:r>
            <a:r>
              <a:rPr lang="fr-FR" sz="1200" dirty="0" err="1"/>
              <a:t>germination_h</a:t>
            </a:r>
            <a:r>
              <a:rPr lang="fr-FR" sz="1200" dirty="0"/>
              <a:t> NaN signifie que la semence n’a pas germée il n’est donc pas possible de lui attribué un délai de germination, un T50 NaN signifie que le </a:t>
            </a:r>
            <a:r>
              <a:rPr lang="fr-FR" sz="1200" dirty="0" err="1"/>
              <a:t>genotype</a:t>
            </a:r>
            <a:r>
              <a:rPr lang="fr-FR" sz="1200" dirty="0"/>
              <a:t> n’a pas atteint 50% de germination. Il n’est donc pas possible de calculé le délai nécessaire pour obtenir 50% de germination. </a:t>
            </a:r>
          </a:p>
          <a:p>
            <a:pPr lvl="1">
              <a:buFontTx/>
              <a:buChar char="-"/>
            </a:pPr>
            <a:r>
              <a:rPr lang="fr-FR" sz="1200" b="1" dirty="0" err="1"/>
              <a:t>Don_indiv</a:t>
            </a:r>
            <a:r>
              <a:rPr lang="fr-FR" sz="1200" b="1" dirty="0"/>
              <a:t> </a:t>
            </a:r>
            <a:r>
              <a:rPr lang="fr-FR" sz="1200" dirty="0"/>
              <a:t>: données individuelles par semence</a:t>
            </a:r>
          </a:p>
          <a:p>
            <a:pPr lvl="1">
              <a:buFontTx/>
              <a:buChar char="-"/>
            </a:pPr>
            <a:r>
              <a:rPr lang="fr-FR" sz="1200" dirty="0"/>
              <a:t>Echantillons : </a:t>
            </a:r>
            <a:r>
              <a:rPr lang="fr-FR" sz="1200" dirty="0" err="1"/>
              <a:t>Nom_Echantillon</a:t>
            </a:r>
            <a:r>
              <a:rPr lang="fr-FR" sz="1200" dirty="0"/>
              <a:t>,  Code Population, Critère 2 non </a:t>
            </a:r>
            <a:r>
              <a:rPr lang="fr-FR" sz="1200" dirty="0" err="1"/>
              <a:t>utilisé,nombre</a:t>
            </a:r>
            <a:r>
              <a:rPr lang="fr-FR" sz="1200" dirty="0"/>
              <a:t> semences généralement 25 sauf pour les témoins 20042 et 20070. </a:t>
            </a:r>
            <a:r>
              <a:rPr lang="fr-FR" sz="1200" dirty="0" err="1"/>
              <a:t>AreaUnderCurve</a:t>
            </a:r>
            <a:r>
              <a:rPr lang="fr-FR" sz="1200" dirty="0"/>
              <a:t> : surface sous les courbes de cinétiques calculés dans cet onglet de façon illogiques.</a:t>
            </a:r>
          </a:p>
          <a:p>
            <a:pPr lvl="1">
              <a:buFontTx/>
              <a:buChar char="-"/>
            </a:pPr>
            <a:r>
              <a:rPr lang="fr-FR" sz="1200" b="1" dirty="0" err="1"/>
              <a:t>TMG_TXX_rep</a:t>
            </a:r>
            <a:r>
              <a:rPr lang="fr-FR" sz="1200" b="1" dirty="0"/>
              <a:t> </a:t>
            </a:r>
            <a:r>
              <a:rPr lang="fr-FR" sz="1200" dirty="0"/>
              <a:t>: données calculées à partir de </a:t>
            </a:r>
            <a:r>
              <a:rPr lang="fr-FR" sz="1200" dirty="0" err="1"/>
              <a:t>don_indiv</a:t>
            </a:r>
            <a:r>
              <a:rPr lang="fr-FR" sz="1200" dirty="0"/>
              <a:t>.  Calcul des TMG et T10 à T90 sur les répétitions des témoins. Inutile pour les génotypes analysés sur 1 rep (données supprimées).</a:t>
            </a:r>
          </a:p>
          <a:p>
            <a:pPr lvl="1">
              <a:buFontTx/>
              <a:buChar char="-"/>
            </a:pPr>
            <a:r>
              <a:rPr lang="fr-FR" sz="1200" dirty="0"/>
              <a:t>Plan de semis : Traçabilité de où et quand on été semés les échantillons : </a:t>
            </a:r>
          </a:p>
          <a:p>
            <a:pPr lvl="1">
              <a:buFontTx/>
              <a:buChar char="-"/>
            </a:pPr>
            <a:endParaRPr lang="fr-FR" sz="1200" dirty="0"/>
          </a:p>
          <a:p>
            <a:pPr lvl="1">
              <a:buFontTx/>
              <a:buChar char="-"/>
            </a:pPr>
            <a:endParaRPr lang="fr-FR" sz="1200" dirty="0"/>
          </a:p>
          <a:p>
            <a:pPr>
              <a:buFontTx/>
              <a:buChar char="-"/>
            </a:pPr>
            <a:endParaRPr lang="fr-FR" sz="1600" dirty="0"/>
          </a:p>
          <a:p>
            <a:pPr>
              <a:buFontTx/>
              <a:buChar char="-"/>
            </a:pPr>
            <a:endParaRPr lang="fr-FR" sz="1600" dirty="0"/>
          </a:p>
          <a:p>
            <a:pPr>
              <a:buFontTx/>
              <a:buChar char="-"/>
            </a:pPr>
            <a:endParaRPr lang="fr-FR" sz="1600" dirty="0"/>
          </a:p>
          <a:p>
            <a:pPr>
              <a:buFontTx/>
              <a:buChar char="-"/>
            </a:pPr>
            <a:endParaRPr lang="fr-FR" sz="1600" dirty="0"/>
          </a:p>
        </p:txBody>
      </p:sp>
      <p:graphicFrame>
        <p:nvGraphicFramePr>
          <p:cNvPr id="5" name="Tableau 4">
            <a:extLst>
              <a:ext uri="{FF2B5EF4-FFF2-40B4-BE49-F238E27FC236}">
                <a16:creationId xmlns:a16="http://schemas.microsoft.com/office/drawing/2014/main" id="{AF83E391-8CBB-4A16-A4ED-55E241A08441}"/>
              </a:ext>
            </a:extLst>
          </p:cNvPr>
          <p:cNvGraphicFramePr>
            <a:graphicFrameLocks noGrp="1"/>
          </p:cNvGraphicFramePr>
          <p:nvPr/>
        </p:nvGraphicFramePr>
        <p:xfrm>
          <a:off x="355598" y="5901290"/>
          <a:ext cx="8331200" cy="599732"/>
        </p:xfrm>
        <a:graphic>
          <a:graphicData uri="http://schemas.openxmlformats.org/drawingml/2006/table">
            <a:tbl>
              <a:tblPr>
                <a:tableStyleId>{5C22544A-7EE6-4342-B048-85BDC9FD1C3A}</a:tableStyleId>
              </a:tblPr>
              <a:tblGrid>
                <a:gridCol w="447013">
                  <a:extLst>
                    <a:ext uri="{9D8B030D-6E8A-4147-A177-3AD203B41FA5}">
                      <a16:colId xmlns:a16="http://schemas.microsoft.com/office/drawing/2014/main" val="1236962708"/>
                    </a:ext>
                  </a:extLst>
                </a:gridCol>
                <a:gridCol w="2182912">
                  <a:extLst>
                    <a:ext uri="{9D8B030D-6E8A-4147-A177-3AD203B41FA5}">
                      <a16:colId xmlns:a16="http://schemas.microsoft.com/office/drawing/2014/main" val="3311440850"/>
                    </a:ext>
                  </a:extLst>
                </a:gridCol>
                <a:gridCol w="447013">
                  <a:extLst>
                    <a:ext uri="{9D8B030D-6E8A-4147-A177-3AD203B41FA5}">
                      <a16:colId xmlns:a16="http://schemas.microsoft.com/office/drawing/2014/main" val="708046285"/>
                    </a:ext>
                  </a:extLst>
                </a:gridCol>
                <a:gridCol w="447013">
                  <a:extLst>
                    <a:ext uri="{9D8B030D-6E8A-4147-A177-3AD203B41FA5}">
                      <a16:colId xmlns:a16="http://schemas.microsoft.com/office/drawing/2014/main" val="2788761"/>
                    </a:ext>
                  </a:extLst>
                </a:gridCol>
                <a:gridCol w="447013">
                  <a:extLst>
                    <a:ext uri="{9D8B030D-6E8A-4147-A177-3AD203B41FA5}">
                      <a16:colId xmlns:a16="http://schemas.microsoft.com/office/drawing/2014/main" val="2782459898"/>
                    </a:ext>
                  </a:extLst>
                </a:gridCol>
                <a:gridCol w="1124982">
                  <a:extLst>
                    <a:ext uri="{9D8B030D-6E8A-4147-A177-3AD203B41FA5}">
                      <a16:colId xmlns:a16="http://schemas.microsoft.com/office/drawing/2014/main" val="3289718052"/>
                    </a:ext>
                  </a:extLst>
                </a:gridCol>
                <a:gridCol w="1124982">
                  <a:extLst>
                    <a:ext uri="{9D8B030D-6E8A-4147-A177-3AD203B41FA5}">
                      <a16:colId xmlns:a16="http://schemas.microsoft.com/office/drawing/2014/main" val="3396293040"/>
                    </a:ext>
                  </a:extLst>
                </a:gridCol>
                <a:gridCol w="1124982">
                  <a:extLst>
                    <a:ext uri="{9D8B030D-6E8A-4147-A177-3AD203B41FA5}">
                      <a16:colId xmlns:a16="http://schemas.microsoft.com/office/drawing/2014/main" val="101140830"/>
                    </a:ext>
                  </a:extLst>
                </a:gridCol>
                <a:gridCol w="530827">
                  <a:extLst>
                    <a:ext uri="{9D8B030D-6E8A-4147-A177-3AD203B41FA5}">
                      <a16:colId xmlns:a16="http://schemas.microsoft.com/office/drawing/2014/main" val="2204436930"/>
                    </a:ext>
                  </a:extLst>
                </a:gridCol>
                <a:gridCol w="454463">
                  <a:extLst>
                    <a:ext uri="{9D8B030D-6E8A-4147-A177-3AD203B41FA5}">
                      <a16:colId xmlns:a16="http://schemas.microsoft.com/office/drawing/2014/main" val="2920512305"/>
                    </a:ext>
                  </a:extLst>
                </a:gridCol>
              </a:tblGrid>
              <a:tr h="122742">
                <a:tc>
                  <a:txBody>
                    <a:bodyPr/>
                    <a:lstStyle/>
                    <a:p>
                      <a:pPr algn="l" fontAlgn="b"/>
                      <a:r>
                        <a:rPr lang="fr-FR" sz="600" u="none" strike="noStrike">
                          <a:effectLst/>
                        </a:rPr>
                        <a:t>Echantillon</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Repertoire</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Banc</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Camera</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zone</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Rep/echantillon(1à n maxi)</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Répétition</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Rep/echantillon(1à n maxi)</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répétition</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date</a:t>
                      </a:r>
                      <a:endParaRPr lang="fr-FR" sz="600" b="0" i="0" u="none" strike="noStrike">
                        <a:effectLst/>
                        <a:latin typeface="Arial" panose="020B0604020202020204" pitchFamily="34" charset="0"/>
                      </a:endParaRPr>
                    </a:p>
                  </a:txBody>
                  <a:tcPr marL="5521" marR="5521" marT="5521" marB="0" anchor="b"/>
                </a:tc>
                <a:extLst>
                  <a:ext uri="{0D108BD9-81ED-4DB2-BD59-A6C34878D82A}">
                    <a16:rowId xmlns:a16="http://schemas.microsoft.com/office/drawing/2014/main" val="1519944278"/>
                  </a:ext>
                </a:extLst>
              </a:tr>
              <a:tr h="238495">
                <a:tc>
                  <a:txBody>
                    <a:bodyPr/>
                    <a:lstStyle/>
                    <a:p>
                      <a:pPr algn="r" fontAlgn="b"/>
                      <a:r>
                        <a:rPr lang="fr-FR" sz="600" u="none" strike="noStrike">
                          <a:effectLst/>
                        </a:rPr>
                        <a:t>20042</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18_04_17_Betterave_AKER_4P1_01_B3_zz_seg_zz1/</a:t>
                      </a:r>
                      <a:endParaRPr lang="fr-FR" sz="600" b="0" i="0" u="none" strike="noStrike">
                        <a:effectLst/>
                        <a:latin typeface="Arial" panose="020B0604020202020204" pitchFamily="34" charset="0"/>
                      </a:endParaRPr>
                    </a:p>
                  </a:txBody>
                  <a:tcPr marL="5521" marR="5521" marT="5521" marB="0" anchor="b"/>
                </a:tc>
                <a:tc>
                  <a:txBody>
                    <a:bodyPr/>
                    <a:lstStyle/>
                    <a:p>
                      <a:pPr algn="r" fontAlgn="b"/>
                      <a:r>
                        <a:rPr lang="fr-FR" sz="600" u="none" strike="noStrike">
                          <a:effectLst/>
                        </a:rPr>
                        <a:t>3</a:t>
                      </a:r>
                      <a:endParaRPr lang="fr-FR" sz="600" b="0" i="0" u="none" strike="noStrike">
                        <a:effectLst/>
                        <a:latin typeface="Arial" panose="020B0604020202020204" pitchFamily="34" charset="0"/>
                      </a:endParaRPr>
                    </a:p>
                  </a:txBody>
                  <a:tcPr marL="5521" marR="5521" marT="5521" marB="0" anchor="b"/>
                </a:tc>
                <a:tc>
                  <a:txBody>
                    <a:bodyPr/>
                    <a:lstStyle/>
                    <a:p>
                      <a:pPr algn="r" fontAlgn="b"/>
                      <a:r>
                        <a:rPr lang="fr-FR" sz="600" u="none" strike="noStrike">
                          <a:effectLst/>
                        </a:rPr>
                        <a:t>1</a:t>
                      </a:r>
                      <a:endParaRPr lang="fr-FR" sz="600" b="0" i="0" u="none" strike="noStrike">
                        <a:effectLst/>
                        <a:latin typeface="Arial" panose="020B0604020202020204" pitchFamily="34" charset="0"/>
                      </a:endParaRPr>
                    </a:p>
                  </a:txBody>
                  <a:tcPr marL="5521" marR="5521" marT="5521" marB="0" anchor="b"/>
                </a:tc>
                <a:tc>
                  <a:txBody>
                    <a:bodyPr/>
                    <a:lstStyle/>
                    <a:p>
                      <a:pPr algn="r" fontAlgn="b"/>
                      <a:r>
                        <a:rPr lang="fr-FR" sz="600" u="none" strike="noStrike">
                          <a:effectLst/>
                        </a:rPr>
                        <a:t>11</a:t>
                      </a:r>
                      <a:endParaRPr lang="fr-FR" sz="600" b="0" i="0" u="none" strike="noStrike">
                        <a:effectLst/>
                        <a:latin typeface="Arial" panose="020B0604020202020204" pitchFamily="34" charset="0"/>
                      </a:endParaRPr>
                    </a:p>
                  </a:txBody>
                  <a:tcPr marL="5521" marR="5521" marT="5521" marB="0" anchor="b"/>
                </a:tc>
                <a:tc>
                  <a:txBody>
                    <a:bodyPr/>
                    <a:lstStyle/>
                    <a:p>
                      <a:pPr algn="r" fontAlgn="b"/>
                      <a:r>
                        <a:rPr lang="fr-FR" sz="600" u="none" strike="noStrike">
                          <a:effectLst/>
                        </a:rPr>
                        <a:t>1</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20042_18_04_17_Betterave_AKER_4P1_01_B3_zz_seg_zz1/_11</a:t>
                      </a:r>
                      <a:endParaRPr lang="fr-FR" sz="600" b="0" i="0" u="none" strike="noStrike">
                        <a:effectLst/>
                        <a:latin typeface="Arial" panose="020B0604020202020204" pitchFamily="34" charset="0"/>
                      </a:endParaRPr>
                    </a:p>
                  </a:txBody>
                  <a:tcPr marL="5521" marR="5521" marT="5521" marB="0" anchor="b"/>
                </a:tc>
                <a:tc>
                  <a:txBody>
                    <a:bodyPr/>
                    <a:lstStyle/>
                    <a:p>
                      <a:pPr algn="r" fontAlgn="b"/>
                      <a:r>
                        <a:rPr lang="fr-FR" sz="600" u="none" strike="noStrike">
                          <a:effectLst/>
                        </a:rPr>
                        <a:t>1</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20042_1</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18_04_17</a:t>
                      </a:r>
                      <a:endParaRPr lang="fr-FR" sz="600" b="0" i="0" u="none" strike="noStrike">
                        <a:effectLst/>
                        <a:latin typeface="Arial" panose="020B0604020202020204" pitchFamily="34" charset="0"/>
                      </a:endParaRPr>
                    </a:p>
                  </a:txBody>
                  <a:tcPr marL="5521" marR="5521" marT="5521" marB="0" anchor="b"/>
                </a:tc>
                <a:extLst>
                  <a:ext uri="{0D108BD9-81ED-4DB2-BD59-A6C34878D82A}">
                    <a16:rowId xmlns:a16="http://schemas.microsoft.com/office/drawing/2014/main" val="1032146307"/>
                  </a:ext>
                </a:extLst>
              </a:tr>
              <a:tr h="238495">
                <a:tc>
                  <a:txBody>
                    <a:bodyPr/>
                    <a:lstStyle/>
                    <a:p>
                      <a:pPr algn="r" fontAlgn="b"/>
                      <a:r>
                        <a:rPr lang="fr-FR" sz="600" u="none" strike="noStrike">
                          <a:effectLst/>
                        </a:rPr>
                        <a:t>20042</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18_04_17_Betterave_AKER_4P2_01_B3_zz_seg_zz1/</a:t>
                      </a:r>
                      <a:endParaRPr lang="fr-FR" sz="600" b="0" i="0" u="none" strike="noStrike">
                        <a:effectLst/>
                        <a:latin typeface="Arial" panose="020B0604020202020204" pitchFamily="34" charset="0"/>
                      </a:endParaRPr>
                    </a:p>
                  </a:txBody>
                  <a:tcPr marL="5521" marR="5521" marT="5521" marB="0" anchor="b"/>
                </a:tc>
                <a:tc>
                  <a:txBody>
                    <a:bodyPr/>
                    <a:lstStyle/>
                    <a:p>
                      <a:pPr algn="r" fontAlgn="b"/>
                      <a:r>
                        <a:rPr lang="fr-FR" sz="600" u="none" strike="noStrike">
                          <a:effectLst/>
                        </a:rPr>
                        <a:t>3</a:t>
                      </a:r>
                      <a:endParaRPr lang="fr-FR" sz="600" b="0" i="0" u="none" strike="noStrike">
                        <a:effectLst/>
                        <a:latin typeface="Arial" panose="020B0604020202020204" pitchFamily="34" charset="0"/>
                      </a:endParaRPr>
                    </a:p>
                  </a:txBody>
                  <a:tcPr marL="5521" marR="5521" marT="5521" marB="0" anchor="b"/>
                </a:tc>
                <a:tc>
                  <a:txBody>
                    <a:bodyPr/>
                    <a:lstStyle/>
                    <a:p>
                      <a:pPr algn="r" fontAlgn="b"/>
                      <a:r>
                        <a:rPr lang="fr-FR" sz="600" u="none" strike="noStrike">
                          <a:effectLst/>
                        </a:rPr>
                        <a:t>2</a:t>
                      </a:r>
                      <a:endParaRPr lang="fr-FR" sz="600" b="0" i="0" u="none" strike="noStrike">
                        <a:effectLst/>
                        <a:latin typeface="Arial" panose="020B0604020202020204" pitchFamily="34" charset="0"/>
                      </a:endParaRPr>
                    </a:p>
                  </a:txBody>
                  <a:tcPr marL="5521" marR="5521" marT="5521" marB="0" anchor="b"/>
                </a:tc>
                <a:tc>
                  <a:txBody>
                    <a:bodyPr/>
                    <a:lstStyle/>
                    <a:p>
                      <a:pPr algn="r" fontAlgn="b"/>
                      <a:r>
                        <a:rPr lang="fr-FR" sz="600" u="none" strike="noStrike">
                          <a:effectLst/>
                        </a:rPr>
                        <a:t>26</a:t>
                      </a:r>
                      <a:endParaRPr lang="fr-FR" sz="600" b="0" i="0" u="none" strike="noStrike">
                        <a:effectLst/>
                        <a:latin typeface="Arial" panose="020B0604020202020204" pitchFamily="34" charset="0"/>
                      </a:endParaRPr>
                    </a:p>
                  </a:txBody>
                  <a:tcPr marL="5521" marR="5521" marT="5521" marB="0" anchor="b"/>
                </a:tc>
                <a:tc>
                  <a:txBody>
                    <a:bodyPr/>
                    <a:lstStyle/>
                    <a:p>
                      <a:pPr algn="r" fontAlgn="b"/>
                      <a:r>
                        <a:rPr lang="fr-FR" sz="600" u="none" strike="noStrike" dirty="0">
                          <a:effectLst/>
                        </a:rPr>
                        <a:t>2</a:t>
                      </a:r>
                      <a:endParaRPr lang="fr-FR" sz="600" b="0" i="0" u="none" strike="noStrike" dirty="0">
                        <a:effectLst/>
                        <a:latin typeface="Arial" panose="020B0604020202020204" pitchFamily="34" charset="0"/>
                      </a:endParaRPr>
                    </a:p>
                  </a:txBody>
                  <a:tcPr marL="5521" marR="5521" marT="5521" marB="0" anchor="b"/>
                </a:tc>
                <a:tc>
                  <a:txBody>
                    <a:bodyPr/>
                    <a:lstStyle/>
                    <a:p>
                      <a:pPr algn="l" fontAlgn="b"/>
                      <a:r>
                        <a:rPr lang="fr-FR" sz="600" u="none" strike="noStrike">
                          <a:effectLst/>
                        </a:rPr>
                        <a:t>20042_18_04_17_Betterave_AKER_4P2_01_B3_zz_seg_zz1/_26</a:t>
                      </a:r>
                      <a:endParaRPr lang="fr-FR" sz="600" b="0" i="0" u="none" strike="noStrike">
                        <a:effectLst/>
                        <a:latin typeface="Arial" panose="020B0604020202020204" pitchFamily="34" charset="0"/>
                      </a:endParaRPr>
                    </a:p>
                  </a:txBody>
                  <a:tcPr marL="5521" marR="5521" marT="5521" marB="0" anchor="b"/>
                </a:tc>
                <a:tc>
                  <a:txBody>
                    <a:bodyPr/>
                    <a:lstStyle/>
                    <a:p>
                      <a:pPr algn="r" fontAlgn="b"/>
                      <a:r>
                        <a:rPr lang="fr-FR" sz="600" u="none" strike="noStrike">
                          <a:effectLst/>
                        </a:rPr>
                        <a:t>2</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a:effectLst/>
                        </a:rPr>
                        <a:t>20042_2</a:t>
                      </a:r>
                      <a:endParaRPr lang="fr-FR" sz="600" b="0" i="0" u="none" strike="noStrike">
                        <a:effectLst/>
                        <a:latin typeface="Arial" panose="020B0604020202020204" pitchFamily="34" charset="0"/>
                      </a:endParaRPr>
                    </a:p>
                  </a:txBody>
                  <a:tcPr marL="5521" marR="5521" marT="5521" marB="0" anchor="b"/>
                </a:tc>
                <a:tc>
                  <a:txBody>
                    <a:bodyPr/>
                    <a:lstStyle/>
                    <a:p>
                      <a:pPr algn="l" fontAlgn="b"/>
                      <a:r>
                        <a:rPr lang="fr-FR" sz="600" u="none" strike="noStrike" dirty="0">
                          <a:effectLst/>
                        </a:rPr>
                        <a:t>18_04_17</a:t>
                      </a:r>
                      <a:endParaRPr lang="fr-FR" sz="600" b="0" i="0" u="none" strike="noStrike" dirty="0">
                        <a:effectLst/>
                        <a:latin typeface="Arial" panose="020B0604020202020204" pitchFamily="34" charset="0"/>
                      </a:endParaRPr>
                    </a:p>
                  </a:txBody>
                  <a:tcPr marL="5521" marR="5521" marT="5521" marB="0" anchor="b"/>
                </a:tc>
                <a:extLst>
                  <a:ext uri="{0D108BD9-81ED-4DB2-BD59-A6C34878D82A}">
                    <a16:rowId xmlns:a16="http://schemas.microsoft.com/office/drawing/2014/main" val="712581954"/>
                  </a:ext>
                </a:extLst>
              </a:tr>
            </a:tbl>
          </a:graphicData>
        </a:graphic>
      </p:graphicFrame>
    </p:spTree>
    <p:extLst>
      <p:ext uri="{BB962C8B-B14F-4D97-AF65-F5344CB8AC3E}">
        <p14:creationId xmlns:p14="http://schemas.microsoft.com/office/powerpoint/2010/main" val="4255440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637674" y="1082667"/>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1082667"/>
            <a:ext cx="1666875" cy="1419225"/>
          </a:xfrm>
          <a:prstGeom prst="rect">
            <a:avLst/>
          </a:prstGeom>
        </p:spPr>
      </p:pic>
      <p:sp>
        <p:nvSpPr>
          <p:cNvPr id="10" name="Rectangle 9">
            <a:extLst>
              <a:ext uri="{FF2B5EF4-FFF2-40B4-BE49-F238E27FC236}">
                <a16:creationId xmlns:a16="http://schemas.microsoft.com/office/drawing/2014/main" id="{5A5E2A84-73C7-447A-96D6-36C3E024FCA4}"/>
              </a:ext>
            </a:extLst>
          </p:cNvPr>
          <p:cNvSpPr/>
          <p:nvPr/>
        </p:nvSpPr>
        <p:spPr>
          <a:xfrm>
            <a:off x="253626" y="2378991"/>
            <a:ext cx="5652651" cy="338554"/>
          </a:xfrm>
          <a:prstGeom prst="rect">
            <a:avLst/>
          </a:prstGeom>
          <a:noFill/>
        </p:spPr>
        <p:txBody>
          <a:bodyPr wrap="square">
            <a:spAutoFit/>
          </a:bodyPr>
          <a:lstStyle/>
          <a:p>
            <a:r>
              <a:rPr lang="fr-FR" sz="1600" b="1" dirty="0">
                <a:solidFill>
                  <a:srgbClr val="2E7A2E"/>
                </a:solidFill>
                <a:latin typeface="Corbel" pitchFamily="34" charset="0"/>
              </a:rPr>
              <a:t>Données – Résultats germination – 4 fichiers Excel  (2/3):</a:t>
            </a:r>
            <a:endParaRPr lang="fr-FR" sz="1600" dirty="0"/>
          </a:p>
        </p:txBody>
      </p:sp>
      <p:sp>
        <p:nvSpPr>
          <p:cNvPr id="11" name="Espace réservé du contenu 2">
            <a:extLst>
              <a:ext uri="{FF2B5EF4-FFF2-40B4-BE49-F238E27FC236}">
                <a16:creationId xmlns:a16="http://schemas.microsoft.com/office/drawing/2014/main" id="{344C0936-958B-4077-BFE2-997EB40EC8B4}"/>
              </a:ext>
            </a:extLst>
          </p:cNvPr>
          <p:cNvSpPr txBox="1">
            <a:spLocks/>
          </p:cNvSpPr>
          <p:nvPr/>
        </p:nvSpPr>
        <p:spPr>
          <a:xfrm>
            <a:off x="170024" y="2800456"/>
            <a:ext cx="8600752" cy="2202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Char char="-"/>
            </a:pPr>
            <a:r>
              <a:rPr lang="fr-FR" sz="1600" dirty="0"/>
              <a:t>Les fichiers ont été simplifiés manuellement</a:t>
            </a:r>
          </a:p>
          <a:p>
            <a:pPr>
              <a:buFontTx/>
              <a:buChar char="-"/>
            </a:pPr>
            <a:r>
              <a:rPr lang="fr-FR" sz="1600" dirty="0"/>
              <a:t>6 onglets par fichier :</a:t>
            </a:r>
          </a:p>
          <a:p>
            <a:pPr lvl="1">
              <a:buFontTx/>
              <a:buChar char="-"/>
            </a:pPr>
            <a:r>
              <a:rPr lang="fr-FR" sz="1200" b="1" dirty="0"/>
              <a:t>Cinétiques</a:t>
            </a:r>
            <a:r>
              <a:rPr lang="fr-FR" sz="1200" dirty="0"/>
              <a:t> (données calculées à partir de </a:t>
            </a:r>
            <a:r>
              <a:rPr lang="fr-FR" sz="1200" dirty="0" err="1"/>
              <a:t>don_indiv</a:t>
            </a:r>
            <a:r>
              <a:rPr lang="fr-FR" sz="1200" dirty="0"/>
              <a:t>)</a:t>
            </a:r>
            <a:br>
              <a:rPr lang="fr-FR" sz="1200" dirty="0"/>
            </a:br>
            <a:r>
              <a:rPr lang="fr-FR" sz="1200" dirty="0"/>
              <a:t>A partir de colonne N : 0heures, 120heures, 124heures : % de germination par échantillon. Le pourcentage de germination à 17 jours figure en colonne 408 heures.</a:t>
            </a:r>
            <a:br>
              <a:rPr lang="fr-FR" sz="1200" dirty="0"/>
            </a:br>
            <a:r>
              <a:rPr lang="fr-FR" sz="1200" dirty="0"/>
              <a:t>colonnes A à L TMG et T10 à T90 en heures. </a:t>
            </a:r>
          </a:p>
          <a:p>
            <a:pPr lvl="1">
              <a:buFontTx/>
              <a:buChar char="-"/>
            </a:pPr>
            <a:r>
              <a:rPr lang="fr-FR" sz="1200" b="1" dirty="0" err="1"/>
              <a:t>Cinétiques_rep</a:t>
            </a:r>
            <a:r>
              <a:rPr lang="fr-FR" sz="1200" b="1" dirty="0"/>
              <a:t> </a:t>
            </a:r>
            <a:r>
              <a:rPr lang="fr-FR" sz="1200" dirty="0"/>
              <a:t>: Cinétiques par répétition: idem Cinétiques mais uniquement pour les rep. Données conservées uniquement pour les témoins.</a:t>
            </a:r>
          </a:p>
          <a:p>
            <a:pPr lvl="1">
              <a:buFontTx/>
              <a:buChar char="-"/>
            </a:pPr>
            <a:endParaRPr lang="fr-FR" sz="1200" dirty="0"/>
          </a:p>
          <a:p>
            <a:pPr>
              <a:buFontTx/>
              <a:buChar char="-"/>
            </a:pPr>
            <a:endParaRPr lang="fr-FR" sz="1600" dirty="0"/>
          </a:p>
          <a:p>
            <a:pPr>
              <a:buFontTx/>
              <a:buChar char="-"/>
            </a:pPr>
            <a:r>
              <a:rPr lang="fr-FR" sz="1600" dirty="0"/>
              <a:t> 1 onglet supplémentaire  pour  synthèse_B3_semis 1&amp;2 : Gradient-camera : Existence d’un gradient caméra sur banc 3 semis 1 et 2 (tableau croisé dynamique)</a:t>
            </a:r>
          </a:p>
          <a:p>
            <a:pPr>
              <a:buFontTx/>
              <a:buChar char="-"/>
            </a:pPr>
            <a:endParaRPr lang="fr-FR" sz="1600" dirty="0"/>
          </a:p>
          <a:p>
            <a:pPr>
              <a:buFontTx/>
              <a:buChar char="-"/>
            </a:pPr>
            <a:endParaRPr lang="fr-FR" sz="1600" dirty="0"/>
          </a:p>
        </p:txBody>
      </p:sp>
    </p:spTree>
    <p:extLst>
      <p:ext uri="{BB962C8B-B14F-4D97-AF65-F5344CB8AC3E}">
        <p14:creationId xmlns:p14="http://schemas.microsoft.com/office/powerpoint/2010/main" val="180775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sp>
        <p:nvSpPr>
          <p:cNvPr id="18" name="Espace réservé du contenu 2"/>
          <p:cNvSpPr txBox="1">
            <a:spLocks/>
          </p:cNvSpPr>
          <p:nvPr/>
        </p:nvSpPr>
        <p:spPr>
          <a:xfrm>
            <a:off x="307910" y="2363129"/>
            <a:ext cx="8574833" cy="17243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800" b="1" dirty="0">
                <a:solidFill>
                  <a:srgbClr val="2E7A2E"/>
                </a:solidFill>
              </a:rPr>
              <a:t>Lien de chargement du ZIP contenant les fichiers du projet</a:t>
            </a:r>
            <a:endParaRPr lang="fr-FR" sz="1800" dirty="0"/>
          </a:p>
          <a:p>
            <a:r>
              <a:rPr lang="fr-FR" u="sng" dirty="0">
                <a:hlinkClick r:id="rId3"/>
              </a:rPr>
              <a:t>https://fileexchanger.geves.fr/index.php/s/r3XbLR94NHjT8aw</a:t>
            </a:r>
            <a:endParaRPr lang="fr-FR" dirty="0"/>
          </a:p>
          <a:p>
            <a:br>
              <a:rPr lang="fr-FR" sz="1600" dirty="0"/>
            </a:br>
            <a:endParaRPr lang="fr-FR" sz="1600" dirty="0"/>
          </a:p>
        </p:txBody>
      </p:sp>
    </p:spTree>
    <p:extLst>
      <p:ext uri="{BB962C8B-B14F-4D97-AF65-F5344CB8AC3E}">
        <p14:creationId xmlns:p14="http://schemas.microsoft.com/office/powerpoint/2010/main" val="1768046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637674" y="1082667"/>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1082667"/>
            <a:ext cx="1666875" cy="1419225"/>
          </a:xfrm>
          <a:prstGeom prst="rect">
            <a:avLst/>
          </a:prstGeom>
        </p:spPr>
      </p:pic>
      <p:sp>
        <p:nvSpPr>
          <p:cNvPr id="10" name="Rectangle 9">
            <a:extLst>
              <a:ext uri="{FF2B5EF4-FFF2-40B4-BE49-F238E27FC236}">
                <a16:creationId xmlns:a16="http://schemas.microsoft.com/office/drawing/2014/main" id="{5A5E2A84-73C7-447A-96D6-36C3E024FCA4}"/>
              </a:ext>
            </a:extLst>
          </p:cNvPr>
          <p:cNvSpPr/>
          <p:nvPr/>
        </p:nvSpPr>
        <p:spPr>
          <a:xfrm>
            <a:off x="253626" y="2378991"/>
            <a:ext cx="7033581" cy="338554"/>
          </a:xfrm>
          <a:prstGeom prst="rect">
            <a:avLst/>
          </a:prstGeom>
          <a:noFill/>
        </p:spPr>
        <p:txBody>
          <a:bodyPr wrap="square">
            <a:spAutoFit/>
          </a:bodyPr>
          <a:lstStyle/>
          <a:p>
            <a:r>
              <a:rPr lang="fr-FR" sz="1600" b="1" dirty="0">
                <a:solidFill>
                  <a:srgbClr val="2E7A2E"/>
                </a:solidFill>
                <a:latin typeface="Corbel" pitchFamily="34" charset="0"/>
              </a:rPr>
              <a:t>Données – Résultats germination – 4 fichiers Excel –détail </a:t>
            </a:r>
            <a:r>
              <a:rPr lang="fr-FR" sz="1600" b="1" dirty="0" err="1">
                <a:solidFill>
                  <a:srgbClr val="2E7A2E"/>
                </a:solidFill>
                <a:latin typeface="Corbel" pitchFamily="34" charset="0"/>
              </a:rPr>
              <a:t>don_indiv</a:t>
            </a:r>
            <a:r>
              <a:rPr lang="fr-FR" sz="1600" b="1" dirty="0">
                <a:solidFill>
                  <a:srgbClr val="2E7A2E"/>
                </a:solidFill>
                <a:latin typeface="Corbel" pitchFamily="34" charset="0"/>
              </a:rPr>
              <a:t>: (3/3)</a:t>
            </a:r>
            <a:endParaRPr lang="fr-FR" sz="1600" dirty="0"/>
          </a:p>
        </p:txBody>
      </p:sp>
      <p:sp>
        <p:nvSpPr>
          <p:cNvPr id="11" name="Espace réservé du contenu 2">
            <a:extLst>
              <a:ext uri="{FF2B5EF4-FFF2-40B4-BE49-F238E27FC236}">
                <a16:creationId xmlns:a16="http://schemas.microsoft.com/office/drawing/2014/main" id="{344C0936-958B-4077-BFE2-997EB40EC8B4}"/>
              </a:ext>
            </a:extLst>
          </p:cNvPr>
          <p:cNvSpPr txBox="1">
            <a:spLocks/>
          </p:cNvSpPr>
          <p:nvPr/>
        </p:nvSpPr>
        <p:spPr>
          <a:xfrm>
            <a:off x="271624" y="2908560"/>
            <a:ext cx="8600752" cy="2202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600" dirty="0" err="1"/>
              <a:t>Repertoire</a:t>
            </a:r>
            <a:r>
              <a:rPr lang="fr-FR" sz="1600" dirty="0"/>
              <a:t> : répertoire images et données</a:t>
            </a:r>
          </a:p>
          <a:p>
            <a:pPr marL="0" indent="0">
              <a:buNone/>
            </a:pPr>
            <a:r>
              <a:rPr lang="fr-FR" sz="1600" dirty="0"/>
              <a:t>Label : nom image de référence pour le plan de semis (grille)</a:t>
            </a:r>
          </a:p>
          <a:p>
            <a:pPr marL="0" indent="0">
              <a:buNone/>
            </a:pPr>
            <a:r>
              <a:rPr lang="fr-FR" sz="1600" dirty="0"/>
              <a:t>Echantillon : Code échantillon ; Répétition : n° répétition ; Date : date du semis ; 	</a:t>
            </a:r>
            <a:br>
              <a:rPr lang="fr-FR" sz="1600" dirty="0"/>
            </a:br>
            <a:r>
              <a:rPr lang="fr-FR" sz="1600" dirty="0"/>
              <a:t>Area, BX, BY, </a:t>
            </a:r>
            <a:r>
              <a:rPr lang="fr-FR" sz="1600" dirty="0" err="1"/>
              <a:t>Width</a:t>
            </a:r>
            <a:r>
              <a:rPr lang="fr-FR" sz="1600" dirty="0"/>
              <a:t>, </a:t>
            </a:r>
            <a:r>
              <a:rPr lang="fr-FR" sz="1600" dirty="0" err="1"/>
              <a:t>Height</a:t>
            </a:r>
            <a:r>
              <a:rPr lang="fr-FR" sz="1600" dirty="0"/>
              <a:t> : surface et zone de la semence sur les images (en pixels)</a:t>
            </a:r>
          </a:p>
          <a:p>
            <a:pPr marL="0" indent="0">
              <a:buNone/>
            </a:pPr>
            <a:r>
              <a:rPr lang="fr-FR" sz="1600" dirty="0"/>
              <a:t>Zone : code de la zone à laquelle appartient la semence (codage ligne colonne)	</a:t>
            </a:r>
            <a:br>
              <a:rPr lang="fr-FR" sz="1600" dirty="0"/>
            </a:br>
            <a:r>
              <a:rPr lang="fr-FR" sz="1600" dirty="0" err="1"/>
              <a:t>Ligne,Colonne,seed</a:t>
            </a:r>
            <a:r>
              <a:rPr lang="fr-FR" sz="1600" dirty="0"/>
              <a:t> : code où est la semence dans sa zone (codage ligne colonne)</a:t>
            </a:r>
          </a:p>
          <a:p>
            <a:pPr marL="0" indent="0">
              <a:buNone/>
            </a:pPr>
            <a:r>
              <a:rPr lang="fr-FR" sz="1600" dirty="0"/>
              <a:t> Banc : numéro du banc	</a:t>
            </a:r>
          </a:p>
          <a:p>
            <a:pPr marL="0" indent="0">
              <a:buNone/>
            </a:pPr>
            <a:r>
              <a:rPr lang="fr-FR" sz="1600" dirty="0" err="1"/>
              <a:t>germination_h</a:t>
            </a:r>
            <a:r>
              <a:rPr lang="fr-FR" sz="1600" dirty="0"/>
              <a:t> : délai de germination en heures</a:t>
            </a:r>
          </a:p>
          <a:p>
            <a:pPr marL="0" indent="0">
              <a:buNone/>
            </a:pPr>
            <a:r>
              <a:rPr lang="fr-FR" sz="1600" dirty="0"/>
              <a:t>Area_0,Major_0,Minor_0,Curve_Length_0	:Mesures sur la première image : surface en mm² longueur et largeur ellipse englobante, longueur courbe en mm</a:t>
            </a:r>
          </a:p>
          <a:p>
            <a:pPr marL="0" indent="0">
              <a:buNone/>
            </a:pPr>
            <a:r>
              <a:rPr lang="fr-FR" sz="1600" dirty="0"/>
              <a:t>Area_h_0,	Area_h_120, Area_h_124, Area_h_128, Area_h_132 évolution surface de la semence à 0, 120 heures… en mm²</a:t>
            </a:r>
          </a:p>
          <a:p>
            <a:pPr marL="0" indent="0">
              <a:buNone/>
            </a:pPr>
            <a:r>
              <a:rPr lang="fr-FR" sz="1600" dirty="0"/>
              <a:t>imb_Vol_MajorMinor_h_0,imb_Vol_MajorMinor_h_120…imb_Vol_MajorMinor_h_132 : estimation du volume au cours du temps en mm3</a:t>
            </a:r>
          </a:p>
          <a:p>
            <a:pPr>
              <a:buFontTx/>
              <a:buChar char="-"/>
            </a:pPr>
            <a:endParaRPr lang="fr-FR" sz="1600" dirty="0"/>
          </a:p>
          <a:p>
            <a:pPr>
              <a:buFontTx/>
              <a:buChar char="-"/>
            </a:pPr>
            <a:endParaRPr lang="fr-FR" sz="1600" dirty="0"/>
          </a:p>
          <a:p>
            <a:pPr>
              <a:buFontTx/>
              <a:buChar char="-"/>
            </a:pPr>
            <a:endParaRPr lang="fr-FR" sz="1600" dirty="0"/>
          </a:p>
          <a:p>
            <a:pPr>
              <a:buFontTx/>
              <a:buChar char="-"/>
            </a:pPr>
            <a:endParaRPr lang="fr-FR" sz="1600" dirty="0"/>
          </a:p>
        </p:txBody>
      </p:sp>
    </p:spTree>
    <p:extLst>
      <p:ext uri="{BB962C8B-B14F-4D97-AF65-F5344CB8AC3E}">
        <p14:creationId xmlns:p14="http://schemas.microsoft.com/office/powerpoint/2010/main" val="49682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637674" y="1082667"/>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1082667"/>
            <a:ext cx="1666875" cy="1419225"/>
          </a:xfrm>
          <a:prstGeom prst="rect">
            <a:avLst/>
          </a:prstGeom>
        </p:spPr>
      </p:pic>
      <p:sp>
        <p:nvSpPr>
          <p:cNvPr id="10" name="Rectangle 9">
            <a:extLst>
              <a:ext uri="{FF2B5EF4-FFF2-40B4-BE49-F238E27FC236}">
                <a16:creationId xmlns:a16="http://schemas.microsoft.com/office/drawing/2014/main" id="{5A5E2A84-73C7-447A-96D6-36C3E024FCA4}"/>
              </a:ext>
            </a:extLst>
          </p:cNvPr>
          <p:cNvSpPr/>
          <p:nvPr/>
        </p:nvSpPr>
        <p:spPr>
          <a:xfrm>
            <a:off x="253627" y="2378991"/>
            <a:ext cx="4784904" cy="338554"/>
          </a:xfrm>
          <a:prstGeom prst="rect">
            <a:avLst/>
          </a:prstGeom>
          <a:noFill/>
        </p:spPr>
        <p:txBody>
          <a:bodyPr wrap="square">
            <a:spAutoFit/>
          </a:bodyPr>
          <a:lstStyle/>
          <a:p>
            <a:r>
              <a:rPr lang="fr-FR" sz="1600" b="1" dirty="0">
                <a:solidFill>
                  <a:srgbClr val="2E7A2E"/>
                </a:solidFill>
                <a:latin typeface="Corbel" pitchFamily="34" charset="0"/>
              </a:rPr>
              <a:t>Données</a:t>
            </a:r>
            <a:endParaRPr lang="fr-FR" sz="1600" dirty="0"/>
          </a:p>
        </p:txBody>
      </p:sp>
      <p:sp>
        <p:nvSpPr>
          <p:cNvPr id="12" name="Espace réservé du contenu 2">
            <a:extLst>
              <a:ext uri="{FF2B5EF4-FFF2-40B4-BE49-F238E27FC236}">
                <a16:creationId xmlns:a16="http://schemas.microsoft.com/office/drawing/2014/main" id="{7C79A3E9-091A-4116-9C63-CDD68DD277A5}"/>
              </a:ext>
            </a:extLst>
          </p:cNvPr>
          <p:cNvSpPr txBox="1">
            <a:spLocks/>
          </p:cNvSpPr>
          <p:nvPr/>
        </p:nvSpPr>
        <p:spPr>
          <a:xfrm>
            <a:off x="253627" y="2801296"/>
            <a:ext cx="8139117" cy="367361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800" b="1" dirty="0"/>
              <a:t>Calcul des volumes pour l’imbibition</a:t>
            </a:r>
          </a:p>
          <a:p>
            <a:pPr marL="0" indent="0">
              <a:buNone/>
            </a:pPr>
            <a:r>
              <a:rPr lang="pt-BR" sz="1800" dirty="0"/>
              <a:t>imb_Vol_MajorMinor_h_0 ...</a:t>
            </a:r>
          </a:p>
          <a:p>
            <a:pPr marL="0" indent="0">
              <a:buNone/>
            </a:pPr>
            <a:r>
              <a:rPr lang="pt-BR" sz="1800" dirty="0"/>
              <a:t>imb_Vol_MajorMinor_h_120 ...</a:t>
            </a:r>
          </a:p>
          <a:p>
            <a:pPr marL="0" indent="0">
              <a:buNone/>
            </a:pPr>
            <a:r>
              <a:rPr lang="pt-BR" sz="1800" dirty="0"/>
              <a:t>imbib[i]=PI*Major[i]*Minor[i]*Minor[i]/6 (Major et Minor longueur des axes de ellipse dans laquelle s’inscrit la semence)</a:t>
            </a:r>
          </a:p>
          <a:p>
            <a:pPr marL="0" indent="0">
              <a:buNone/>
            </a:pPr>
            <a:r>
              <a:rPr lang="pt-BR" sz="1800" dirty="0"/>
              <a:t>Données en mm</a:t>
            </a:r>
            <a:r>
              <a:rPr lang="pt-BR" sz="1800" baseline="30000" dirty="0"/>
              <a:t>3</a:t>
            </a:r>
          </a:p>
          <a:p>
            <a:pPr marL="0" indent="0">
              <a:buNone/>
            </a:pPr>
            <a:endParaRPr lang="fr-FR" sz="1800" dirty="0"/>
          </a:p>
        </p:txBody>
      </p:sp>
    </p:spTree>
    <p:extLst>
      <p:ext uri="{BB962C8B-B14F-4D97-AF65-F5344CB8AC3E}">
        <p14:creationId xmlns:p14="http://schemas.microsoft.com/office/powerpoint/2010/main" val="407970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637674" y="1082667"/>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1082667"/>
            <a:ext cx="1666875" cy="1419225"/>
          </a:xfrm>
          <a:prstGeom prst="rect">
            <a:avLst/>
          </a:prstGeom>
        </p:spPr>
      </p:pic>
      <p:sp>
        <p:nvSpPr>
          <p:cNvPr id="10" name="Rectangle 9">
            <a:extLst>
              <a:ext uri="{FF2B5EF4-FFF2-40B4-BE49-F238E27FC236}">
                <a16:creationId xmlns:a16="http://schemas.microsoft.com/office/drawing/2014/main" id="{5A5E2A84-73C7-447A-96D6-36C3E024FCA4}"/>
              </a:ext>
            </a:extLst>
          </p:cNvPr>
          <p:cNvSpPr/>
          <p:nvPr/>
        </p:nvSpPr>
        <p:spPr>
          <a:xfrm>
            <a:off x="253627" y="2378991"/>
            <a:ext cx="4784904" cy="338554"/>
          </a:xfrm>
          <a:prstGeom prst="rect">
            <a:avLst/>
          </a:prstGeom>
          <a:noFill/>
        </p:spPr>
        <p:txBody>
          <a:bodyPr wrap="square">
            <a:spAutoFit/>
          </a:bodyPr>
          <a:lstStyle/>
          <a:p>
            <a:r>
              <a:rPr lang="fr-FR" sz="1600" b="1" dirty="0">
                <a:solidFill>
                  <a:srgbClr val="2E7A2E"/>
                </a:solidFill>
                <a:latin typeface="Corbel" pitchFamily="34" charset="0"/>
              </a:rPr>
              <a:t>Données température</a:t>
            </a:r>
            <a:endParaRPr lang="fr-FR" sz="1600" dirty="0"/>
          </a:p>
        </p:txBody>
      </p:sp>
      <p:sp>
        <p:nvSpPr>
          <p:cNvPr id="12" name="Espace réservé du contenu 2">
            <a:extLst>
              <a:ext uri="{FF2B5EF4-FFF2-40B4-BE49-F238E27FC236}">
                <a16:creationId xmlns:a16="http://schemas.microsoft.com/office/drawing/2014/main" id="{7C79A3E9-091A-4116-9C63-CDD68DD277A5}"/>
              </a:ext>
            </a:extLst>
          </p:cNvPr>
          <p:cNvSpPr txBox="1">
            <a:spLocks/>
          </p:cNvSpPr>
          <p:nvPr/>
        </p:nvSpPr>
        <p:spPr>
          <a:xfrm>
            <a:off x="253627" y="2801296"/>
            <a:ext cx="8139117" cy="367361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800" b="1" dirty="0"/>
              <a:t>Cartographie avant les essais</a:t>
            </a:r>
          </a:p>
          <a:p>
            <a:pPr marL="0" indent="0">
              <a:buNone/>
            </a:pPr>
            <a:r>
              <a:rPr lang="fr-FR" sz="1800" b="1" dirty="0"/>
              <a:t>Trace pendant les essais : relevé des température sur deux sondes de température.</a:t>
            </a:r>
            <a:br>
              <a:rPr lang="fr-FR" sz="1800" b="1" dirty="0"/>
            </a:br>
            <a:r>
              <a:rPr lang="fr-FR" sz="1800" b="1" dirty="0"/>
              <a:t>Les dates et heures de début et fin des acquisitions des images sont dans : Traçabilité fiches « résumé » :</a:t>
            </a:r>
          </a:p>
          <a:p>
            <a:pPr marL="0" indent="0">
              <a:buNone/>
            </a:pPr>
            <a:r>
              <a:rPr lang="fr-FR" sz="1800" b="1" dirty="0"/>
              <a:t>firstFileDate;18/04/17 16:49</a:t>
            </a:r>
          </a:p>
          <a:p>
            <a:pPr marL="0" indent="0">
              <a:buNone/>
            </a:pPr>
            <a:r>
              <a:rPr lang="fr-FR" sz="1800" b="1" dirty="0"/>
              <a:t>Et </a:t>
            </a:r>
          </a:p>
          <a:p>
            <a:pPr marL="0" indent="0">
              <a:buNone/>
            </a:pPr>
            <a:r>
              <a:rPr lang="fr-FR" sz="1800" b="1" dirty="0"/>
              <a:t>lastFileDate;18/05/08 16:50 </a:t>
            </a:r>
          </a:p>
          <a:p>
            <a:pPr marL="0" indent="0">
              <a:buNone/>
            </a:pPr>
            <a:endParaRPr lang="fr-FR" sz="1800" dirty="0"/>
          </a:p>
        </p:txBody>
      </p:sp>
    </p:spTree>
    <p:extLst>
      <p:ext uri="{BB962C8B-B14F-4D97-AF65-F5344CB8AC3E}">
        <p14:creationId xmlns:p14="http://schemas.microsoft.com/office/powerpoint/2010/main" val="656386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sp>
        <p:nvSpPr>
          <p:cNvPr id="11" name="Rectangle 10"/>
          <p:cNvSpPr/>
          <p:nvPr/>
        </p:nvSpPr>
        <p:spPr>
          <a:xfrm>
            <a:off x="628531" y="2717319"/>
            <a:ext cx="3321677" cy="1631216"/>
          </a:xfrm>
          <a:prstGeom prst="rect">
            <a:avLst/>
          </a:prstGeom>
          <a:noFill/>
        </p:spPr>
        <p:txBody>
          <a:bodyPr wrap="square">
            <a:spAutoFit/>
          </a:bodyPr>
          <a:lstStyle/>
          <a:p>
            <a:r>
              <a:rPr lang="fr-FR" b="1" dirty="0">
                <a:solidFill>
                  <a:srgbClr val="2E7A2E"/>
                </a:solidFill>
                <a:latin typeface="Corbel" pitchFamily="34" charset="0"/>
              </a:rPr>
              <a:t>MOYENS</a:t>
            </a:r>
          </a:p>
          <a:p>
            <a:r>
              <a:rPr lang="fr-FR" sz="1600" b="1" dirty="0">
                <a:latin typeface="Corbel" pitchFamily="34" charset="0"/>
              </a:rPr>
              <a:t>Equipements</a:t>
            </a:r>
            <a:r>
              <a:rPr lang="fr-FR" sz="1600" dirty="0">
                <a:latin typeface="Corbel" pitchFamily="34" charset="0"/>
              </a:rPr>
              <a:t> : tomographe RX, bancs de germination, </a:t>
            </a:r>
            <a:r>
              <a:rPr lang="fr-FR" sz="1600" dirty="0" err="1">
                <a:latin typeface="Corbel" pitchFamily="34" charset="0"/>
              </a:rPr>
              <a:t>Eloncam</a:t>
            </a:r>
            <a:r>
              <a:rPr lang="fr-FR" sz="1600" dirty="0">
                <a:latin typeface="Corbel" pitchFamily="34" charset="0"/>
              </a:rPr>
              <a:t>,</a:t>
            </a:r>
          </a:p>
          <a:p>
            <a:r>
              <a:rPr lang="fr-FR" sz="1600" b="1" dirty="0">
                <a:latin typeface="Corbel" pitchFamily="34" charset="0"/>
              </a:rPr>
              <a:t>Localisation SNES </a:t>
            </a:r>
            <a:r>
              <a:rPr lang="fr-FR" sz="1600" dirty="0">
                <a:latin typeface="Corbel" pitchFamily="34" charset="0"/>
              </a:rPr>
              <a:t>GEVES</a:t>
            </a:r>
          </a:p>
          <a:p>
            <a:r>
              <a:rPr lang="fr-FR" sz="1600" b="1" dirty="0">
                <a:latin typeface="Corbel" pitchFamily="34" charset="0"/>
              </a:rPr>
              <a:t>Personnel </a:t>
            </a:r>
            <a:r>
              <a:rPr lang="fr-FR" sz="1600" dirty="0">
                <a:latin typeface="Corbel" pitchFamily="34" charset="0"/>
              </a:rPr>
              <a:t>dédié, SNES, utilisateurs et STIC</a:t>
            </a:r>
            <a:r>
              <a:rPr lang="fr-FR" b="1" dirty="0">
                <a:solidFill>
                  <a:srgbClr val="2E7A2E"/>
                </a:solidFill>
                <a:latin typeface="Corbel" pitchFamily="34" charset="0"/>
              </a:rPr>
              <a:t> </a:t>
            </a:r>
          </a:p>
        </p:txBody>
      </p:sp>
      <p:sp>
        <p:nvSpPr>
          <p:cNvPr id="18" name="Espace réservé du contenu 2"/>
          <p:cNvSpPr txBox="1">
            <a:spLocks/>
          </p:cNvSpPr>
          <p:nvPr/>
        </p:nvSpPr>
        <p:spPr>
          <a:xfrm>
            <a:off x="4261104" y="2699031"/>
            <a:ext cx="4773168" cy="17243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1800" b="1" dirty="0">
                <a:solidFill>
                  <a:srgbClr val="2E7A2E"/>
                </a:solidFill>
              </a:rPr>
              <a:t>ACTIVITES </a:t>
            </a:r>
            <a:endParaRPr lang="fr-FR" sz="1800" dirty="0"/>
          </a:p>
          <a:p>
            <a:r>
              <a:rPr lang="fr-FR" sz="1600" b="1" dirty="0"/>
              <a:t>projets de recherche (</a:t>
            </a:r>
            <a:r>
              <a:rPr lang="fr-FR" sz="1200" dirty="0"/>
              <a:t>partenariat GEVES ou IRHS</a:t>
            </a:r>
            <a:r>
              <a:rPr lang="fr-FR" sz="1600" dirty="0"/>
              <a:t>) : </a:t>
            </a:r>
            <a:r>
              <a:rPr lang="fr-FR" sz="1600" dirty="0" err="1"/>
              <a:t>Aker</a:t>
            </a:r>
            <a:r>
              <a:rPr lang="fr-FR" sz="1600" dirty="0"/>
              <a:t>, </a:t>
            </a:r>
            <a:r>
              <a:rPr lang="fr-FR" sz="1600" dirty="0" err="1"/>
              <a:t>PeaMust</a:t>
            </a:r>
            <a:r>
              <a:rPr lang="fr-FR" sz="1600" dirty="0"/>
              <a:t>, LEVTO, </a:t>
            </a:r>
            <a:r>
              <a:rPr lang="fr-FR" sz="1600" dirty="0" err="1"/>
              <a:t>Reguleg</a:t>
            </a:r>
            <a:r>
              <a:rPr lang="fr-FR" sz="1600" dirty="0"/>
              <a:t>,  </a:t>
            </a:r>
            <a:r>
              <a:rPr lang="fr-FR" sz="1600" dirty="0" err="1"/>
              <a:t>Regate</a:t>
            </a:r>
            <a:r>
              <a:rPr lang="fr-FR" sz="1600" dirty="0"/>
              <a:t>, </a:t>
            </a:r>
            <a:r>
              <a:rPr lang="fr-FR" sz="1600" dirty="0" err="1"/>
              <a:t>Germlux</a:t>
            </a:r>
            <a:r>
              <a:rPr lang="fr-FR" sz="1600" dirty="0"/>
              <a:t>, FSOV Céréales germination sur pied.  </a:t>
            </a:r>
          </a:p>
          <a:p>
            <a:r>
              <a:rPr lang="fr-FR" sz="1600" b="1" dirty="0"/>
              <a:t>Prestations de service</a:t>
            </a:r>
            <a:endParaRPr lang="fr-FR" sz="1600" dirty="0"/>
          </a:p>
          <a:p>
            <a:r>
              <a:rPr lang="fr-FR" sz="1600" b="1" dirty="0"/>
              <a:t>Mise au points méthodologiques : </a:t>
            </a:r>
            <a:r>
              <a:rPr lang="fr-FR" sz="1600" dirty="0" err="1"/>
              <a:t>Aker</a:t>
            </a:r>
            <a:r>
              <a:rPr lang="fr-FR" sz="1600" dirty="0"/>
              <a:t>, </a:t>
            </a:r>
            <a:r>
              <a:rPr lang="fr-FR" sz="1600" dirty="0" err="1"/>
              <a:t>Germlux</a:t>
            </a:r>
            <a:r>
              <a:rPr lang="fr-FR" sz="1600" dirty="0"/>
              <a:t>, </a:t>
            </a:r>
            <a:r>
              <a:rPr lang="fr-FR" sz="1600" dirty="0" err="1"/>
              <a:t>Regate</a:t>
            </a:r>
            <a:r>
              <a:rPr lang="fr-FR" sz="1600" dirty="0"/>
              <a:t> </a:t>
            </a:r>
            <a:br>
              <a:rPr lang="fr-FR" sz="1600" dirty="0"/>
            </a:br>
            <a:endParaRPr lang="fr-FR" sz="1600" dirty="0"/>
          </a:p>
        </p:txBody>
      </p:sp>
      <p:grpSp>
        <p:nvGrpSpPr>
          <p:cNvPr id="31" name="Groupe 30"/>
          <p:cNvGrpSpPr/>
          <p:nvPr/>
        </p:nvGrpSpPr>
        <p:grpSpPr>
          <a:xfrm>
            <a:off x="637674" y="1381443"/>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spcBef>
                    <a:spcPts val="0"/>
                  </a:spcBef>
                  <a:buNone/>
                </a:pPr>
                <a:r>
                  <a:rPr lang="fr-FR" sz="1800" i="1" dirty="0">
                    <a:solidFill>
                      <a:schemeClr val="bg1"/>
                    </a:solidFill>
                  </a:rPr>
                  <a:t>Semence sèche, imbibition, germination, jeune plantule</a:t>
                </a: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14" name="Picture 2" descr="X:\PHENOTYPAGE\PERENNES\Applications\Réunions SFR GEVES\Réunion phenome_27_05_14\IMG_735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400" y="4341128"/>
            <a:ext cx="1363374" cy="90752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pic>
        <p:nvPicPr>
          <p:cNvPr id="15" name="Image 14" descr="20150529_160555.jpg"/>
          <p:cNvPicPr/>
          <p:nvPr/>
        </p:nvPicPr>
        <p:blipFill>
          <a:blip r:embed="rId5" cstate="print"/>
          <a:srcRect t="17843" b="13757"/>
          <a:stretch>
            <a:fillRect/>
          </a:stretch>
        </p:blipFill>
        <p:spPr>
          <a:xfrm>
            <a:off x="2243696" y="5319536"/>
            <a:ext cx="1450480" cy="1008112"/>
          </a:xfrm>
          <a:prstGeom prst="rect">
            <a:avLst/>
          </a:prstGeom>
        </p:spPr>
      </p:pic>
      <p:pic>
        <p:nvPicPr>
          <p:cNvPr id="16" name="Picture 2"/>
          <p:cNvPicPr>
            <a:picLocks noChangeAspect="1" noChangeArrowheads="1"/>
          </p:cNvPicPr>
          <p:nvPr/>
        </p:nvPicPr>
        <p:blipFill>
          <a:blip r:embed="rId6" cstate="print"/>
          <a:srcRect/>
          <a:stretch>
            <a:fillRect/>
          </a:stretch>
        </p:blipFill>
        <p:spPr bwMode="auto">
          <a:xfrm>
            <a:off x="2230772" y="4423424"/>
            <a:ext cx="1450821" cy="816087"/>
          </a:xfrm>
          <a:prstGeom prst="rect">
            <a:avLst/>
          </a:prstGeom>
          <a:noFill/>
          <a:ln w="9525">
            <a:noFill/>
            <a:miter lim="800000"/>
            <a:headEnd/>
            <a:tailEnd/>
          </a:ln>
          <a:effectLst/>
        </p:spPr>
      </p:pic>
      <p:pic>
        <p:nvPicPr>
          <p:cNvPr id="17" name="Picture 10" descr="V:\Applications\Arabanc\IMG_1582.jpg"/>
          <p:cNvPicPr>
            <a:picLocks noChangeAspect="1" noChangeArrowheads="1"/>
          </p:cNvPicPr>
          <p:nvPr/>
        </p:nvPicPr>
        <p:blipFill>
          <a:blip r:embed="rId7" cstate="print"/>
          <a:srcRect/>
          <a:stretch>
            <a:fillRect/>
          </a:stretch>
        </p:blipFill>
        <p:spPr bwMode="auto">
          <a:xfrm>
            <a:off x="754352" y="5319536"/>
            <a:ext cx="1396794" cy="953248"/>
          </a:xfrm>
          <a:prstGeom prst="rect">
            <a:avLst/>
          </a:prstGeom>
          <a:noFill/>
          <a:ln w="9525">
            <a:noFill/>
            <a:miter lim="800000"/>
            <a:headEnd/>
            <a:tailEnd/>
          </a:ln>
        </p:spPr>
      </p:pic>
    </p:spTree>
    <p:extLst>
      <p:ext uri="{BB962C8B-B14F-4D97-AF65-F5344CB8AC3E}">
        <p14:creationId xmlns:p14="http://schemas.microsoft.com/office/powerpoint/2010/main" val="3408391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sp>
        <p:nvSpPr>
          <p:cNvPr id="18" name="Espace réservé du contenu 2"/>
          <p:cNvSpPr txBox="1">
            <a:spLocks/>
          </p:cNvSpPr>
          <p:nvPr/>
        </p:nvSpPr>
        <p:spPr>
          <a:xfrm>
            <a:off x="4770118" y="2333137"/>
            <a:ext cx="4217828" cy="17243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000" b="1" dirty="0">
                <a:solidFill>
                  <a:srgbClr val="2E7A2E"/>
                </a:solidFill>
              </a:rPr>
              <a:t>Objectif : </a:t>
            </a:r>
            <a:endParaRPr lang="fr-FR" sz="2000" dirty="0"/>
          </a:p>
          <a:p>
            <a:pPr marL="0" indent="0">
              <a:buNone/>
            </a:pPr>
            <a:r>
              <a:rPr lang="fr-FR" sz="2000" b="1" dirty="0"/>
              <a:t>Analyser la germination </a:t>
            </a:r>
            <a:r>
              <a:rPr lang="fr-FR" sz="2000" b="1" i="1" dirty="0"/>
              <a:t>stricto-</a:t>
            </a:r>
            <a:r>
              <a:rPr lang="fr-FR" sz="2000" b="1" i="1" dirty="0" err="1"/>
              <a:t>senso</a:t>
            </a:r>
            <a:r>
              <a:rPr lang="fr-FR" sz="2000" b="1" dirty="0"/>
              <a:t> depuis la semence sèche jusqu’à la percée de la radicule.</a:t>
            </a:r>
          </a:p>
          <a:p>
            <a:pPr marL="0" indent="0">
              <a:buNone/>
            </a:pPr>
            <a:r>
              <a:rPr lang="fr-FR" sz="2000" b="1" dirty="0">
                <a:solidFill>
                  <a:srgbClr val="2E7A2E"/>
                </a:solidFill>
              </a:rPr>
              <a:t>Méthode : </a:t>
            </a:r>
          </a:p>
          <a:p>
            <a:pPr marL="0" indent="0">
              <a:buNone/>
            </a:pPr>
            <a:r>
              <a:rPr lang="fr-FR" sz="2000" b="1" dirty="0"/>
              <a:t> imagerie automatisée sur des semences semées sur des Tables de Jacobsen (bancs de germination)</a:t>
            </a:r>
            <a:br>
              <a:rPr lang="fr-FR" sz="1600" dirty="0"/>
            </a:br>
            <a:endParaRPr lang="fr-FR" sz="1600" dirty="0"/>
          </a:p>
        </p:txBody>
      </p:sp>
      <p:grpSp>
        <p:nvGrpSpPr>
          <p:cNvPr id="31" name="Groupe 30"/>
          <p:cNvGrpSpPr/>
          <p:nvPr/>
        </p:nvGrpSpPr>
        <p:grpSpPr>
          <a:xfrm>
            <a:off x="637674" y="1381443"/>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a:t>
                </a: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19" name="Picture 2" descr="X:\PHENOTYPAGE\PERENNES\Applications\photos\BANC DE GERMINATION JUILLET 2014\IMG_3148.JPG"/>
          <p:cNvPicPr>
            <a:picLocks noChangeAspect="1" noChangeArrowheads="1"/>
          </p:cNvPicPr>
          <p:nvPr/>
        </p:nvPicPr>
        <p:blipFill>
          <a:blip r:embed="rId4" cstate="print"/>
          <a:srcRect/>
          <a:stretch>
            <a:fillRect/>
          </a:stretch>
        </p:blipFill>
        <p:spPr bwMode="auto">
          <a:xfrm>
            <a:off x="198760" y="2710859"/>
            <a:ext cx="1854231" cy="2781347"/>
          </a:xfrm>
          <a:prstGeom prst="rect">
            <a:avLst/>
          </a:prstGeom>
          <a:noFill/>
        </p:spPr>
      </p:pic>
      <p:pic>
        <p:nvPicPr>
          <p:cNvPr id="20" name="Picture 3" descr="X:\PHENOTYPAGE\PERENNES\Applications\photos\BANC DE GERMINATION JUILLET 2014\IMG_3158.JPG"/>
          <p:cNvPicPr>
            <a:picLocks noChangeAspect="1" noChangeArrowheads="1"/>
          </p:cNvPicPr>
          <p:nvPr/>
        </p:nvPicPr>
        <p:blipFill>
          <a:blip r:embed="rId5" cstate="print"/>
          <a:srcRect/>
          <a:stretch>
            <a:fillRect/>
          </a:stretch>
        </p:blipFill>
        <p:spPr bwMode="auto">
          <a:xfrm>
            <a:off x="2457329" y="2710859"/>
            <a:ext cx="1577924" cy="2366887"/>
          </a:xfrm>
          <a:prstGeom prst="rect">
            <a:avLst/>
          </a:prstGeom>
          <a:noFill/>
        </p:spPr>
      </p:pic>
      <p:grpSp>
        <p:nvGrpSpPr>
          <p:cNvPr id="22" name="Groupe 21"/>
          <p:cNvGrpSpPr/>
          <p:nvPr/>
        </p:nvGrpSpPr>
        <p:grpSpPr>
          <a:xfrm>
            <a:off x="2147186" y="5017426"/>
            <a:ext cx="6840760" cy="1809492"/>
            <a:chOff x="1547664" y="4221088"/>
            <a:chExt cx="7488832" cy="2241540"/>
          </a:xfrm>
        </p:grpSpPr>
        <p:sp>
          <p:nvSpPr>
            <p:cNvPr id="23" name="Rectangle 22"/>
            <p:cNvSpPr/>
            <p:nvPr/>
          </p:nvSpPr>
          <p:spPr>
            <a:xfrm>
              <a:off x="1547664" y="4293096"/>
              <a:ext cx="7488832" cy="21602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Picture 2"/>
            <p:cNvPicPr>
              <a:picLocks noChangeAspect="1" noChangeArrowheads="1"/>
            </p:cNvPicPr>
            <p:nvPr/>
          </p:nvPicPr>
          <p:blipFill>
            <a:blip r:embed="rId6" cstate="print"/>
            <a:srcRect/>
            <a:stretch>
              <a:fillRect/>
            </a:stretch>
          </p:blipFill>
          <p:spPr bwMode="auto">
            <a:xfrm>
              <a:off x="1619672" y="4437112"/>
              <a:ext cx="6310626" cy="648000"/>
            </a:xfrm>
            <a:prstGeom prst="rect">
              <a:avLst/>
            </a:prstGeom>
            <a:noFill/>
            <a:ln w="9525">
              <a:noFill/>
              <a:miter lim="800000"/>
              <a:headEnd/>
              <a:tailEnd/>
            </a:ln>
            <a:effectLst/>
          </p:spPr>
        </p:pic>
        <p:pic>
          <p:nvPicPr>
            <p:cNvPr id="25" name="Picture 3"/>
            <p:cNvPicPr>
              <a:picLocks noChangeAspect="1" noChangeArrowheads="1"/>
            </p:cNvPicPr>
            <p:nvPr/>
          </p:nvPicPr>
          <p:blipFill>
            <a:blip r:embed="rId7" cstate="print"/>
            <a:srcRect/>
            <a:stretch>
              <a:fillRect/>
            </a:stretch>
          </p:blipFill>
          <p:spPr bwMode="auto">
            <a:xfrm>
              <a:off x="1619672" y="5157192"/>
              <a:ext cx="6310636" cy="648000"/>
            </a:xfrm>
            <a:prstGeom prst="rect">
              <a:avLst/>
            </a:prstGeom>
            <a:noFill/>
            <a:ln w="9525">
              <a:noFill/>
              <a:miter lim="800000"/>
              <a:headEnd/>
              <a:tailEnd/>
            </a:ln>
            <a:effectLst/>
          </p:spPr>
        </p:pic>
        <p:sp>
          <p:nvSpPr>
            <p:cNvPr id="26" name="ZoneTexte 25"/>
            <p:cNvSpPr txBox="1"/>
            <p:nvPr/>
          </p:nvSpPr>
          <p:spPr>
            <a:xfrm>
              <a:off x="2555776" y="5805264"/>
              <a:ext cx="1172116" cy="369332"/>
            </a:xfrm>
            <a:prstGeom prst="rect">
              <a:avLst/>
            </a:prstGeom>
            <a:noFill/>
          </p:spPr>
          <p:txBody>
            <a:bodyPr wrap="none" rtlCol="0">
              <a:spAutoFit/>
            </a:bodyPr>
            <a:lstStyle/>
            <a:p>
              <a:r>
                <a:rPr lang="fr-FR" dirty="0"/>
                <a:t>Imbibition</a:t>
              </a:r>
            </a:p>
          </p:txBody>
        </p:sp>
        <p:sp>
          <p:nvSpPr>
            <p:cNvPr id="27" name="ZoneTexte 26"/>
            <p:cNvSpPr txBox="1"/>
            <p:nvPr/>
          </p:nvSpPr>
          <p:spPr>
            <a:xfrm>
              <a:off x="5508104" y="5877272"/>
              <a:ext cx="1441420" cy="369332"/>
            </a:xfrm>
            <a:prstGeom prst="rect">
              <a:avLst/>
            </a:prstGeom>
            <a:noFill/>
          </p:spPr>
          <p:txBody>
            <a:bodyPr wrap="none" rtlCol="0">
              <a:spAutoFit/>
            </a:bodyPr>
            <a:lstStyle/>
            <a:p>
              <a:r>
                <a:rPr lang="fr-FR" dirty="0"/>
                <a:t>Germination</a:t>
              </a:r>
            </a:p>
          </p:txBody>
        </p:sp>
        <p:cxnSp>
          <p:nvCxnSpPr>
            <p:cNvPr id="28" name="Connecteur droit avec flèche 27"/>
            <p:cNvCxnSpPr/>
            <p:nvPr/>
          </p:nvCxnSpPr>
          <p:spPr>
            <a:xfrm flipV="1">
              <a:off x="6228184" y="5661248"/>
              <a:ext cx="0" cy="3600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7020272" y="5805264"/>
              <a:ext cx="928459" cy="369332"/>
            </a:xfrm>
            <a:prstGeom prst="rect">
              <a:avLst/>
            </a:prstGeom>
            <a:noFill/>
          </p:spPr>
          <p:txBody>
            <a:bodyPr wrap="none" rtlCol="0">
              <a:spAutoFit/>
            </a:bodyPr>
            <a:lstStyle/>
            <a:p>
              <a:r>
                <a:rPr lang="fr-FR" dirty="0" err="1"/>
                <a:t>Growth</a:t>
              </a:r>
              <a:endParaRPr lang="fr-FR" dirty="0"/>
            </a:p>
          </p:txBody>
        </p:sp>
        <p:sp>
          <p:nvSpPr>
            <p:cNvPr id="30" name="ZoneTexte 29"/>
            <p:cNvSpPr txBox="1"/>
            <p:nvPr/>
          </p:nvSpPr>
          <p:spPr>
            <a:xfrm>
              <a:off x="5148064" y="6093296"/>
              <a:ext cx="2095445" cy="369332"/>
            </a:xfrm>
            <a:prstGeom prst="rect">
              <a:avLst/>
            </a:prstGeom>
            <a:noFill/>
          </p:spPr>
          <p:txBody>
            <a:bodyPr wrap="none" rtlCol="0">
              <a:spAutoFit/>
            </a:bodyPr>
            <a:lstStyle/>
            <a:p>
              <a:r>
                <a:rPr lang="fr-FR" dirty="0"/>
                <a:t>Radicule </a:t>
              </a:r>
              <a:r>
                <a:rPr lang="fr-FR" dirty="0" err="1"/>
                <a:t>protusion</a:t>
              </a:r>
              <a:endParaRPr lang="fr-FR" dirty="0"/>
            </a:p>
          </p:txBody>
        </p:sp>
        <p:sp>
          <p:nvSpPr>
            <p:cNvPr id="36" name="ZoneTexte 35"/>
            <p:cNvSpPr txBox="1"/>
            <p:nvPr/>
          </p:nvSpPr>
          <p:spPr>
            <a:xfrm>
              <a:off x="5940152" y="4293096"/>
              <a:ext cx="569387" cy="369332"/>
            </a:xfrm>
            <a:prstGeom prst="rect">
              <a:avLst/>
            </a:prstGeom>
            <a:noFill/>
          </p:spPr>
          <p:txBody>
            <a:bodyPr wrap="none" rtlCol="0">
              <a:spAutoFit/>
            </a:bodyPr>
            <a:lstStyle/>
            <a:p>
              <a:r>
                <a:rPr lang="fr-FR" dirty="0"/>
                <a:t>54h</a:t>
              </a:r>
            </a:p>
          </p:txBody>
        </p:sp>
        <p:sp>
          <p:nvSpPr>
            <p:cNvPr id="37" name="ZoneTexte 36"/>
            <p:cNvSpPr txBox="1"/>
            <p:nvPr/>
          </p:nvSpPr>
          <p:spPr>
            <a:xfrm>
              <a:off x="1619672" y="4293096"/>
              <a:ext cx="441146" cy="369332"/>
            </a:xfrm>
            <a:prstGeom prst="rect">
              <a:avLst/>
            </a:prstGeom>
            <a:noFill/>
          </p:spPr>
          <p:txBody>
            <a:bodyPr wrap="none" rtlCol="0">
              <a:spAutoFit/>
            </a:bodyPr>
            <a:lstStyle/>
            <a:p>
              <a:r>
                <a:rPr lang="fr-FR" dirty="0"/>
                <a:t>0h</a:t>
              </a:r>
            </a:p>
          </p:txBody>
        </p:sp>
        <p:sp>
          <p:nvSpPr>
            <p:cNvPr id="38" name="ZoneTexte 37"/>
            <p:cNvSpPr txBox="1"/>
            <p:nvPr/>
          </p:nvSpPr>
          <p:spPr>
            <a:xfrm>
              <a:off x="7308304" y="4221088"/>
              <a:ext cx="569387" cy="369332"/>
            </a:xfrm>
            <a:prstGeom prst="rect">
              <a:avLst/>
            </a:prstGeom>
            <a:noFill/>
          </p:spPr>
          <p:txBody>
            <a:bodyPr wrap="none" rtlCol="0">
              <a:spAutoFit/>
            </a:bodyPr>
            <a:lstStyle/>
            <a:p>
              <a:r>
                <a:rPr lang="fr-FR" dirty="0"/>
                <a:t>72h</a:t>
              </a:r>
            </a:p>
          </p:txBody>
        </p:sp>
        <p:pic>
          <p:nvPicPr>
            <p:cNvPr id="39" name="Picture 3"/>
            <p:cNvPicPr>
              <a:picLocks noChangeAspect="1" noChangeArrowheads="1"/>
            </p:cNvPicPr>
            <p:nvPr/>
          </p:nvPicPr>
          <p:blipFill>
            <a:blip r:embed="rId8" cstate="print"/>
            <a:srcRect b="-2027"/>
            <a:stretch>
              <a:fillRect/>
            </a:stretch>
          </p:blipFill>
          <p:spPr bwMode="auto">
            <a:xfrm>
              <a:off x="7884368" y="5445224"/>
              <a:ext cx="1101414" cy="1008112"/>
            </a:xfrm>
            <a:prstGeom prst="rect">
              <a:avLst/>
            </a:prstGeom>
            <a:noFill/>
            <a:ln w="9525">
              <a:noFill/>
              <a:miter lim="800000"/>
              <a:headEnd/>
              <a:tailEnd/>
            </a:ln>
            <a:effectLst/>
          </p:spPr>
        </p:pic>
        <p:cxnSp>
          <p:nvCxnSpPr>
            <p:cNvPr id="40" name="Connecteur droit avec flèche 39"/>
            <p:cNvCxnSpPr/>
            <p:nvPr/>
          </p:nvCxnSpPr>
          <p:spPr>
            <a:xfrm>
              <a:off x="7812360" y="4797152"/>
              <a:ext cx="792088" cy="64807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7668344" y="4869160"/>
              <a:ext cx="1287532" cy="369332"/>
            </a:xfrm>
            <a:prstGeom prst="rect">
              <a:avLst/>
            </a:prstGeom>
            <a:noFill/>
          </p:spPr>
          <p:txBody>
            <a:bodyPr wrap="none" rtlCol="0">
              <a:spAutoFit/>
            </a:bodyPr>
            <a:lstStyle/>
            <a:p>
              <a:r>
                <a:rPr lang="fr-FR" dirty="0"/>
                <a:t>… 10 </a:t>
              </a:r>
              <a:r>
                <a:rPr lang="fr-FR" dirty="0" err="1"/>
                <a:t>days</a:t>
              </a:r>
              <a:endParaRPr lang="fr-FR" dirty="0"/>
            </a:p>
          </p:txBody>
        </p:sp>
      </p:grpSp>
    </p:spTree>
    <p:extLst>
      <p:ext uri="{BB962C8B-B14F-4D97-AF65-F5344CB8AC3E}">
        <p14:creationId xmlns:p14="http://schemas.microsoft.com/office/powerpoint/2010/main" val="355288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sp>
        <p:nvSpPr>
          <p:cNvPr id="18" name="Espace réservé du contenu 2"/>
          <p:cNvSpPr txBox="1">
            <a:spLocks/>
          </p:cNvSpPr>
          <p:nvPr/>
        </p:nvSpPr>
        <p:spPr>
          <a:xfrm>
            <a:off x="457200" y="2779440"/>
            <a:ext cx="4217828" cy="4254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000" b="1" dirty="0">
                <a:solidFill>
                  <a:srgbClr val="2E7A2E"/>
                </a:solidFill>
              </a:rPr>
              <a:t>Acquisition et analyse des images:</a:t>
            </a:r>
          </a:p>
          <a:p>
            <a:pPr>
              <a:buFont typeface="Arial" panose="020B0604020202020204" pitchFamily="34" charset="0"/>
              <a:buChar char="•"/>
            </a:pPr>
            <a:r>
              <a:rPr lang="fr-FR" sz="2000" dirty="0"/>
              <a:t>Acquisition toutes les 2 à 4h dans le protocole standard</a:t>
            </a:r>
          </a:p>
          <a:p>
            <a:pPr>
              <a:buFont typeface="Arial" panose="020B0604020202020204" pitchFamily="34" charset="0"/>
              <a:buChar char="•"/>
            </a:pPr>
            <a:r>
              <a:rPr lang="fr-FR" sz="2000" dirty="0"/>
              <a:t>Mesures graine à graine</a:t>
            </a:r>
          </a:p>
          <a:p>
            <a:pPr>
              <a:buFont typeface="Arial" panose="020B0604020202020204" pitchFamily="34" charset="0"/>
              <a:buChar char="•"/>
            </a:pPr>
            <a:r>
              <a:rPr lang="fr-FR" sz="2000" dirty="0"/>
              <a:t>Extraction de caractéristiques biologiques à partir des mesures sur les images </a:t>
            </a:r>
            <a:r>
              <a:rPr lang="fr-FR" sz="2000" dirty="0" err="1"/>
              <a:t>binarisées</a:t>
            </a:r>
            <a:endParaRPr lang="fr-FR" sz="2000" dirty="0"/>
          </a:p>
          <a:p>
            <a:pPr marL="0" indent="0">
              <a:buNone/>
            </a:pPr>
            <a:r>
              <a:rPr lang="fr-FR" sz="2000" b="1" dirty="0">
                <a:solidFill>
                  <a:srgbClr val="2E7A2E"/>
                </a:solidFill>
              </a:rPr>
              <a:t> </a:t>
            </a:r>
            <a:endParaRPr lang="fr-FR" sz="2000" dirty="0"/>
          </a:p>
          <a:p>
            <a:pPr marL="0" indent="0">
              <a:buNone/>
            </a:pPr>
            <a:br>
              <a:rPr lang="fr-FR" sz="1600" dirty="0"/>
            </a:br>
            <a:endParaRPr lang="fr-FR" sz="1600" dirty="0"/>
          </a:p>
        </p:txBody>
      </p:sp>
      <p:grpSp>
        <p:nvGrpSpPr>
          <p:cNvPr id="31" name="Groupe 30"/>
          <p:cNvGrpSpPr/>
          <p:nvPr/>
        </p:nvGrpSpPr>
        <p:grpSpPr>
          <a:xfrm>
            <a:off x="637674" y="1381443"/>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err="1">
                    <a:solidFill>
                      <a:schemeClr val="bg1"/>
                    </a:solidFill>
                  </a:rPr>
                  <a:t>Phénotypage</a:t>
                </a:r>
                <a:r>
                  <a:rPr lang="fr-FR" sz="2400" b="1" cap="small" dirty="0">
                    <a:solidFill>
                      <a:schemeClr val="bg1"/>
                    </a:solidFill>
                  </a:rPr>
                  <a:t> de la germination</a:t>
                </a: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grpSp>
        <p:nvGrpSpPr>
          <p:cNvPr id="42" name="Groupe 41"/>
          <p:cNvGrpSpPr/>
          <p:nvPr/>
        </p:nvGrpSpPr>
        <p:grpSpPr>
          <a:xfrm>
            <a:off x="4703271" y="2363112"/>
            <a:ext cx="4033118" cy="3672408"/>
            <a:chOff x="214313" y="3368675"/>
            <a:chExt cx="2520950" cy="2222500"/>
          </a:xfrm>
        </p:grpSpPr>
        <p:pic>
          <p:nvPicPr>
            <p:cNvPr id="43" name="Picture 777"/>
            <p:cNvPicPr>
              <a:picLocks noChangeAspect="1" noChangeArrowheads="1"/>
            </p:cNvPicPr>
            <p:nvPr/>
          </p:nvPicPr>
          <p:blipFill>
            <a:blip r:embed="rId4" cstate="print"/>
            <a:srcRect/>
            <a:stretch>
              <a:fillRect/>
            </a:stretch>
          </p:blipFill>
          <p:spPr bwMode="auto">
            <a:xfrm>
              <a:off x="260350" y="3368675"/>
              <a:ext cx="2474913" cy="1636713"/>
            </a:xfrm>
            <a:prstGeom prst="rect">
              <a:avLst/>
            </a:prstGeom>
            <a:noFill/>
            <a:ln w="9525">
              <a:noFill/>
              <a:miter lim="800000"/>
              <a:headEnd/>
              <a:tailEnd/>
            </a:ln>
            <a:effectLst/>
          </p:spPr>
        </p:pic>
        <p:sp>
          <p:nvSpPr>
            <p:cNvPr id="44" name="Text Box 32"/>
            <p:cNvSpPr txBox="1">
              <a:spLocks noChangeArrowheads="1"/>
            </p:cNvSpPr>
            <p:nvPr/>
          </p:nvSpPr>
          <p:spPr bwMode="auto">
            <a:xfrm>
              <a:off x="214313" y="4610100"/>
              <a:ext cx="136525" cy="358775"/>
            </a:xfrm>
            <a:prstGeom prst="rect">
              <a:avLst/>
            </a:prstGeom>
            <a:noFill/>
            <a:ln w="9525">
              <a:noFill/>
              <a:miter lim="800000"/>
              <a:headEnd/>
              <a:tailEnd/>
            </a:ln>
            <a:effectLst/>
          </p:spPr>
          <p:txBody>
            <a:bodyPr wrap="none" lIns="68415" tIns="34208" rIns="68415" bIns="34208">
              <a:spAutoFit/>
            </a:bodyPr>
            <a:lstStyle/>
            <a:p>
              <a:pPr defTabSz="957263"/>
              <a:endParaRPr lang="fr-FR" sz="1900"/>
            </a:p>
          </p:txBody>
        </p:sp>
        <p:sp>
          <p:nvSpPr>
            <p:cNvPr id="45" name="Line 772"/>
            <p:cNvSpPr>
              <a:spLocks noChangeShapeType="1"/>
            </p:cNvSpPr>
            <p:nvPr/>
          </p:nvSpPr>
          <p:spPr bwMode="auto">
            <a:xfrm>
              <a:off x="411163" y="4416425"/>
              <a:ext cx="0" cy="0"/>
            </a:xfrm>
            <a:prstGeom prst="line">
              <a:avLst/>
            </a:prstGeom>
            <a:noFill/>
            <a:ln w="9525">
              <a:solidFill>
                <a:schemeClr val="tx1"/>
              </a:solidFill>
              <a:round/>
              <a:headEnd/>
              <a:tailEnd/>
            </a:ln>
            <a:effectLst/>
          </p:spPr>
          <p:txBody>
            <a:bodyPr/>
            <a:lstStyle/>
            <a:p>
              <a:endParaRPr lang="fr-FR"/>
            </a:p>
          </p:txBody>
        </p:sp>
        <p:grpSp>
          <p:nvGrpSpPr>
            <p:cNvPr id="46" name="Group 1622"/>
            <p:cNvGrpSpPr>
              <a:grpSpLocks/>
            </p:cNvGrpSpPr>
            <p:nvPr/>
          </p:nvGrpSpPr>
          <p:grpSpPr bwMode="auto">
            <a:xfrm>
              <a:off x="523875" y="5180013"/>
              <a:ext cx="469900" cy="390525"/>
              <a:chOff x="300" y="3211"/>
              <a:chExt cx="296" cy="246"/>
            </a:xfrm>
          </p:grpSpPr>
          <p:pic>
            <p:nvPicPr>
              <p:cNvPr id="62" name="Picture 773"/>
              <p:cNvPicPr>
                <a:picLocks noChangeAspect="1" noChangeArrowheads="1"/>
              </p:cNvPicPr>
              <p:nvPr/>
            </p:nvPicPr>
            <p:blipFill>
              <a:blip r:embed="rId5" cstate="print"/>
              <a:srcRect/>
              <a:stretch>
                <a:fillRect/>
              </a:stretch>
            </p:blipFill>
            <p:spPr bwMode="auto">
              <a:xfrm>
                <a:off x="380" y="3211"/>
                <a:ext cx="136" cy="167"/>
              </a:xfrm>
              <a:prstGeom prst="rect">
                <a:avLst/>
              </a:prstGeom>
              <a:noFill/>
              <a:ln w="9525">
                <a:noFill/>
                <a:miter lim="800000"/>
                <a:headEnd/>
                <a:tailEnd/>
              </a:ln>
            </p:spPr>
          </p:pic>
          <p:sp>
            <p:nvSpPr>
              <p:cNvPr id="63" name="Text Box 781"/>
              <p:cNvSpPr txBox="1">
                <a:spLocks noChangeArrowheads="1"/>
              </p:cNvSpPr>
              <p:nvPr/>
            </p:nvSpPr>
            <p:spPr bwMode="auto">
              <a:xfrm>
                <a:off x="300" y="3351"/>
                <a:ext cx="296" cy="106"/>
              </a:xfrm>
              <a:prstGeom prst="rect">
                <a:avLst/>
              </a:prstGeom>
              <a:noFill/>
              <a:ln w="9525">
                <a:noFill/>
                <a:miter lim="800000"/>
                <a:headEnd/>
                <a:tailEnd/>
              </a:ln>
              <a:effectLst/>
            </p:spPr>
            <p:txBody>
              <a:bodyPr>
                <a:spAutoFit/>
              </a:bodyPr>
              <a:lstStyle/>
              <a:p>
                <a:pPr algn="ctr" defTabSz="957263">
                  <a:spcBef>
                    <a:spcPct val="50000"/>
                  </a:spcBef>
                </a:pPr>
                <a:r>
                  <a:rPr lang="fr-FR" sz="500"/>
                  <a:t>T0+22h</a:t>
                </a:r>
              </a:p>
            </p:txBody>
          </p:sp>
        </p:grpSp>
        <p:grpSp>
          <p:nvGrpSpPr>
            <p:cNvPr id="47" name="Group 1620"/>
            <p:cNvGrpSpPr>
              <a:grpSpLocks/>
            </p:cNvGrpSpPr>
            <p:nvPr/>
          </p:nvGrpSpPr>
          <p:grpSpPr bwMode="auto">
            <a:xfrm>
              <a:off x="1065213" y="5173663"/>
              <a:ext cx="471487" cy="404812"/>
              <a:chOff x="709" y="3259"/>
              <a:chExt cx="297" cy="255"/>
            </a:xfrm>
          </p:grpSpPr>
          <p:pic>
            <p:nvPicPr>
              <p:cNvPr id="60" name="Picture 775"/>
              <p:cNvPicPr>
                <a:picLocks noChangeAspect="1" noChangeArrowheads="1"/>
              </p:cNvPicPr>
              <p:nvPr/>
            </p:nvPicPr>
            <p:blipFill>
              <a:blip r:embed="rId6" cstate="print"/>
              <a:srcRect/>
              <a:stretch>
                <a:fillRect/>
              </a:stretch>
            </p:blipFill>
            <p:spPr bwMode="auto">
              <a:xfrm>
                <a:off x="769" y="3259"/>
                <a:ext cx="176" cy="176"/>
              </a:xfrm>
              <a:prstGeom prst="rect">
                <a:avLst/>
              </a:prstGeom>
              <a:noFill/>
              <a:ln w="9525">
                <a:noFill/>
                <a:miter lim="800000"/>
                <a:headEnd/>
                <a:tailEnd/>
              </a:ln>
            </p:spPr>
          </p:pic>
          <p:sp>
            <p:nvSpPr>
              <p:cNvPr id="61" name="Text Box 782"/>
              <p:cNvSpPr txBox="1">
                <a:spLocks noChangeArrowheads="1"/>
              </p:cNvSpPr>
              <p:nvPr/>
            </p:nvSpPr>
            <p:spPr bwMode="auto">
              <a:xfrm>
                <a:off x="709" y="3408"/>
                <a:ext cx="297" cy="106"/>
              </a:xfrm>
              <a:prstGeom prst="rect">
                <a:avLst/>
              </a:prstGeom>
              <a:noFill/>
              <a:ln w="9525">
                <a:noFill/>
                <a:miter lim="800000"/>
                <a:headEnd/>
                <a:tailEnd/>
              </a:ln>
              <a:effectLst/>
            </p:spPr>
            <p:txBody>
              <a:bodyPr>
                <a:spAutoFit/>
              </a:bodyPr>
              <a:lstStyle/>
              <a:p>
                <a:pPr algn="ctr" defTabSz="957263">
                  <a:spcBef>
                    <a:spcPct val="50000"/>
                  </a:spcBef>
                </a:pPr>
                <a:r>
                  <a:rPr lang="fr-FR" sz="500"/>
                  <a:t>T0+28h</a:t>
                </a:r>
              </a:p>
            </p:txBody>
          </p:sp>
        </p:grpSp>
        <p:grpSp>
          <p:nvGrpSpPr>
            <p:cNvPr id="48" name="Group 1621"/>
            <p:cNvGrpSpPr>
              <a:grpSpLocks/>
            </p:cNvGrpSpPr>
            <p:nvPr/>
          </p:nvGrpSpPr>
          <p:grpSpPr bwMode="auto">
            <a:xfrm>
              <a:off x="752475" y="5151438"/>
              <a:ext cx="528638" cy="423862"/>
              <a:chOff x="482" y="3211"/>
              <a:chExt cx="333" cy="267"/>
            </a:xfrm>
          </p:grpSpPr>
          <p:pic>
            <p:nvPicPr>
              <p:cNvPr id="58" name="Picture 774"/>
              <p:cNvPicPr>
                <a:picLocks noChangeAspect="1" noChangeArrowheads="1"/>
              </p:cNvPicPr>
              <p:nvPr/>
            </p:nvPicPr>
            <p:blipFill>
              <a:blip r:embed="rId7" cstate="print"/>
              <a:srcRect/>
              <a:stretch>
                <a:fillRect/>
              </a:stretch>
            </p:blipFill>
            <p:spPr bwMode="auto">
              <a:xfrm>
                <a:off x="575" y="3211"/>
                <a:ext cx="146" cy="188"/>
              </a:xfrm>
              <a:prstGeom prst="rect">
                <a:avLst/>
              </a:prstGeom>
              <a:noFill/>
              <a:ln w="9525">
                <a:noFill/>
                <a:miter lim="800000"/>
                <a:headEnd/>
                <a:tailEnd/>
              </a:ln>
            </p:spPr>
          </p:pic>
          <p:sp>
            <p:nvSpPr>
              <p:cNvPr id="59" name="Text Box 783"/>
              <p:cNvSpPr txBox="1">
                <a:spLocks noChangeArrowheads="1"/>
              </p:cNvSpPr>
              <p:nvPr/>
            </p:nvSpPr>
            <p:spPr bwMode="auto">
              <a:xfrm>
                <a:off x="482" y="3372"/>
                <a:ext cx="333" cy="106"/>
              </a:xfrm>
              <a:prstGeom prst="rect">
                <a:avLst/>
              </a:prstGeom>
              <a:noFill/>
              <a:ln w="9525">
                <a:noFill/>
                <a:miter lim="800000"/>
                <a:headEnd/>
                <a:tailEnd/>
              </a:ln>
              <a:effectLst/>
            </p:spPr>
            <p:txBody>
              <a:bodyPr>
                <a:spAutoFit/>
              </a:bodyPr>
              <a:lstStyle/>
              <a:p>
                <a:pPr algn="ctr" defTabSz="957263">
                  <a:spcBef>
                    <a:spcPct val="50000"/>
                  </a:spcBef>
                </a:pPr>
                <a:r>
                  <a:rPr lang="fr-FR" sz="500"/>
                  <a:t>T0+24h</a:t>
                </a:r>
              </a:p>
            </p:txBody>
          </p:sp>
        </p:grpSp>
        <p:grpSp>
          <p:nvGrpSpPr>
            <p:cNvPr id="49" name="Group 1617"/>
            <p:cNvGrpSpPr>
              <a:grpSpLocks/>
            </p:cNvGrpSpPr>
            <p:nvPr/>
          </p:nvGrpSpPr>
          <p:grpSpPr bwMode="auto">
            <a:xfrm>
              <a:off x="1427163" y="4979988"/>
              <a:ext cx="466725" cy="601662"/>
              <a:chOff x="845" y="3165"/>
              <a:chExt cx="294" cy="379"/>
            </a:xfrm>
          </p:grpSpPr>
          <p:pic>
            <p:nvPicPr>
              <p:cNvPr id="56" name="Picture 776"/>
              <p:cNvPicPr>
                <a:picLocks noChangeAspect="1" noChangeArrowheads="1"/>
              </p:cNvPicPr>
              <p:nvPr/>
            </p:nvPicPr>
            <p:blipFill>
              <a:blip r:embed="rId8" cstate="print"/>
              <a:srcRect/>
              <a:stretch>
                <a:fillRect/>
              </a:stretch>
            </p:blipFill>
            <p:spPr bwMode="auto">
              <a:xfrm>
                <a:off x="870" y="3165"/>
                <a:ext cx="244" cy="300"/>
              </a:xfrm>
              <a:prstGeom prst="rect">
                <a:avLst/>
              </a:prstGeom>
              <a:noFill/>
              <a:ln w="9525">
                <a:noFill/>
                <a:miter lim="800000"/>
                <a:headEnd/>
                <a:tailEnd/>
              </a:ln>
            </p:spPr>
          </p:pic>
          <p:sp>
            <p:nvSpPr>
              <p:cNvPr id="57" name="Text Box 784"/>
              <p:cNvSpPr txBox="1">
                <a:spLocks noChangeArrowheads="1"/>
              </p:cNvSpPr>
              <p:nvPr/>
            </p:nvSpPr>
            <p:spPr bwMode="auto">
              <a:xfrm>
                <a:off x="845" y="3438"/>
                <a:ext cx="294" cy="106"/>
              </a:xfrm>
              <a:prstGeom prst="rect">
                <a:avLst/>
              </a:prstGeom>
              <a:noFill/>
              <a:ln w="9525">
                <a:noFill/>
                <a:miter lim="800000"/>
                <a:headEnd/>
                <a:tailEnd/>
              </a:ln>
              <a:effectLst/>
            </p:spPr>
            <p:txBody>
              <a:bodyPr>
                <a:spAutoFit/>
              </a:bodyPr>
              <a:lstStyle/>
              <a:p>
                <a:pPr algn="ctr" defTabSz="957263">
                  <a:spcBef>
                    <a:spcPct val="50000"/>
                  </a:spcBef>
                </a:pPr>
                <a:r>
                  <a:rPr lang="fr-FR" sz="500"/>
                  <a:t>T0 +40h</a:t>
                </a:r>
              </a:p>
            </p:txBody>
          </p:sp>
        </p:grpSp>
        <p:grpSp>
          <p:nvGrpSpPr>
            <p:cNvPr id="50" name="Group 1619"/>
            <p:cNvGrpSpPr>
              <a:grpSpLocks/>
            </p:cNvGrpSpPr>
            <p:nvPr/>
          </p:nvGrpSpPr>
          <p:grpSpPr bwMode="auto">
            <a:xfrm>
              <a:off x="1820863" y="4881563"/>
              <a:ext cx="619125" cy="709612"/>
              <a:chOff x="1207" y="3075"/>
              <a:chExt cx="390" cy="447"/>
            </a:xfrm>
          </p:grpSpPr>
          <p:pic>
            <p:nvPicPr>
              <p:cNvPr id="54" name="Picture 778"/>
              <p:cNvPicPr>
                <a:picLocks noChangeAspect="1" noChangeArrowheads="1"/>
              </p:cNvPicPr>
              <p:nvPr/>
            </p:nvPicPr>
            <p:blipFill>
              <a:blip r:embed="rId9" cstate="print"/>
              <a:srcRect/>
              <a:stretch>
                <a:fillRect/>
              </a:stretch>
            </p:blipFill>
            <p:spPr bwMode="auto">
              <a:xfrm>
                <a:off x="1249" y="3075"/>
                <a:ext cx="306" cy="366"/>
              </a:xfrm>
              <a:prstGeom prst="rect">
                <a:avLst/>
              </a:prstGeom>
              <a:noFill/>
              <a:ln w="9525">
                <a:noFill/>
                <a:miter lim="800000"/>
                <a:headEnd/>
                <a:tailEnd/>
              </a:ln>
            </p:spPr>
          </p:pic>
          <p:sp>
            <p:nvSpPr>
              <p:cNvPr id="55" name="Text Box 785"/>
              <p:cNvSpPr txBox="1">
                <a:spLocks noChangeArrowheads="1"/>
              </p:cNvSpPr>
              <p:nvPr/>
            </p:nvSpPr>
            <p:spPr bwMode="auto">
              <a:xfrm>
                <a:off x="1207" y="3416"/>
                <a:ext cx="390" cy="106"/>
              </a:xfrm>
              <a:prstGeom prst="rect">
                <a:avLst/>
              </a:prstGeom>
              <a:noFill/>
              <a:ln w="9525">
                <a:noFill/>
                <a:miter lim="800000"/>
                <a:headEnd/>
                <a:tailEnd/>
              </a:ln>
              <a:effectLst/>
            </p:spPr>
            <p:txBody>
              <a:bodyPr>
                <a:spAutoFit/>
              </a:bodyPr>
              <a:lstStyle/>
              <a:p>
                <a:pPr algn="ctr" defTabSz="957263">
                  <a:spcBef>
                    <a:spcPct val="50000"/>
                  </a:spcBef>
                </a:pPr>
                <a:r>
                  <a:rPr lang="fr-FR" sz="500"/>
                  <a:t>T0 +50h</a:t>
                </a:r>
              </a:p>
            </p:txBody>
          </p:sp>
        </p:grpSp>
        <p:grpSp>
          <p:nvGrpSpPr>
            <p:cNvPr id="51" name="Group 1623"/>
            <p:cNvGrpSpPr>
              <a:grpSpLocks/>
            </p:cNvGrpSpPr>
            <p:nvPr/>
          </p:nvGrpSpPr>
          <p:grpSpPr bwMode="auto">
            <a:xfrm>
              <a:off x="374650" y="5227638"/>
              <a:ext cx="276225" cy="342900"/>
              <a:chOff x="196" y="3217"/>
              <a:chExt cx="174" cy="216"/>
            </a:xfrm>
          </p:grpSpPr>
          <p:sp>
            <p:nvSpPr>
              <p:cNvPr id="52" name="Text Box 779"/>
              <p:cNvSpPr txBox="1">
                <a:spLocks noChangeArrowheads="1"/>
              </p:cNvSpPr>
              <p:nvPr/>
            </p:nvSpPr>
            <p:spPr bwMode="auto">
              <a:xfrm>
                <a:off x="196" y="3327"/>
                <a:ext cx="174" cy="106"/>
              </a:xfrm>
              <a:prstGeom prst="rect">
                <a:avLst/>
              </a:prstGeom>
              <a:noFill/>
              <a:ln w="9525">
                <a:noFill/>
                <a:miter lim="800000"/>
                <a:headEnd/>
                <a:tailEnd/>
              </a:ln>
              <a:effectLst/>
            </p:spPr>
            <p:txBody>
              <a:bodyPr>
                <a:spAutoFit/>
              </a:bodyPr>
              <a:lstStyle/>
              <a:p>
                <a:pPr defTabSz="957263">
                  <a:spcBef>
                    <a:spcPct val="50000"/>
                  </a:spcBef>
                </a:pPr>
                <a:r>
                  <a:rPr lang="fr-FR" sz="500"/>
                  <a:t>T0</a:t>
                </a:r>
              </a:p>
            </p:txBody>
          </p:sp>
          <p:pic>
            <p:nvPicPr>
              <p:cNvPr id="53" name="Picture 796" descr="Image0_echelle"/>
              <p:cNvPicPr>
                <a:picLocks noChangeAspect="1" noChangeArrowheads="1"/>
              </p:cNvPicPr>
              <p:nvPr/>
            </p:nvPicPr>
            <p:blipFill>
              <a:blip r:embed="rId10" cstate="print"/>
              <a:srcRect/>
              <a:stretch>
                <a:fillRect/>
              </a:stretch>
            </p:blipFill>
            <p:spPr bwMode="auto">
              <a:xfrm>
                <a:off x="221" y="3217"/>
                <a:ext cx="125" cy="138"/>
              </a:xfrm>
              <a:prstGeom prst="rect">
                <a:avLst/>
              </a:prstGeom>
              <a:noFill/>
            </p:spPr>
          </p:pic>
        </p:grpSp>
      </p:grpSp>
    </p:spTree>
    <p:extLst>
      <p:ext uri="{BB962C8B-B14F-4D97-AF65-F5344CB8AC3E}">
        <p14:creationId xmlns:p14="http://schemas.microsoft.com/office/powerpoint/2010/main" val="3404393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sp>
        <p:nvSpPr>
          <p:cNvPr id="18" name="Espace réservé du contenu 2"/>
          <p:cNvSpPr txBox="1">
            <a:spLocks/>
          </p:cNvSpPr>
          <p:nvPr/>
        </p:nvSpPr>
        <p:spPr>
          <a:xfrm>
            <a:off x="4784756" y="2385973"/>
            <a:ext cx="4217828" cy="17243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2E7A2E"/>
                </a:solidFill>
              </a:rPr>
              <a:t>Résultats : </a:t>
            </a:r>
            <a:endParaRPr lang="fr-FR" sz="2400" dirty="0"/>
          </a:p>
          <a:p>
            <a:pPr marL="0" indent="0">
              <a:buNone/>
            </a:pPr>
            <a:r>
              <a:rPr lang="fr-FR" sz="1600" b="1" dirty="0"/>
              <a:t>Données quantitatives relatives à la germination</a:t>
            </a:r>
          </a:p>
          <a:p>
            <a:pPr marL="0" indent="0">
              <a:buNone/>
            </a:pPr>
            <a:r>
              <a:rPr lang="fr-FR" sz="1600" b="1" dirty="0"/>
              <a:t>+ Données semences sèches</a:t>
            </a:r>
          </a:p>
          <a:p>
            <a:pPr marL="0" indent="0">
              <a:buNone/>
            </a:pPr>
            <a:r>
              <a:rPr lang="fr-FR" sz="1600" b="1" dirty="0"/>
              <a:t>+ Données imbibition</a:t>
            </a:r>
          </a:p>
          <a:p>
            <a:pPr marL="0" indent="0">
              <a:buNone/>
            </a:pPr>
            <a:r>
              <a:rPr lang="fr-FR" sz="1600" b="1" dirty="0"/>
              <a:t>+ Données début élongation radicule</a:t>
            </a:r>
          </a:p>
          <a:p>
            <a:pPr marL="0" indent="0">
              <a:buNone/>
            </a:pPr>
            <a:br>
              <a:rPr lang="fr-FR" sz="1600" dirty="0"/>
            </a:br>
            <a:endParaRPr lang="fr-FR" sz="1600" dirty="0"/>
          </a:p>
        </p:txBody>
      </p:sp>
      <p:grpSp>
        <p:nvGrpSpPr>
          <p:cNvPr id="31" name="Groupe 30"/>
          <p:cNvGrpSpPr/>
          <p:nvPr/>
        </p:nvGrpSpPr>
        <p:grpSpPr>
          <a:xfrm>
            <a:off x="637674" y="1381443"/>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err="1">
                    <a:solidFill>
                      <a:schemeClr val="bg1"/>
                    </a:solidFill>
                  </a:rPr>
                  <a:t>Phénotypage</a:t>
                </a:r>
                <a:r>
                  <a:rPr lang="fr-FR" sz="2400" b="1" cap="small" dirty="0">
                    <a:solidFill>
                      <a:schemeClr val="bg1"/>
                    </a:solidFill>
                  </a:rPr>
                  <a:t> de la germination</a:t>
                </a: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42" name="Picture 2"/>
          <p:cNvPicPr>
            <a:picLocks noChangeAspect="1" noChangeArrowheads="1"/>
          </p:cNvPicPr>
          <p:nvPr/>
        </p:nvPicPr>
        <p:blipFill>
          <a:blip r:embed="rId4" cstate="print"/>
          <a:srcRect/>
          <a:stretch>
            <a:fillRect/>
          </a:stretch>
        </p:blipFill>
        <p:spPr bwMode="auto">
          <a:xfrm>
            <a:off x="247813" y="2710859"/>
            <a:ext cx="3998262" cy="3740596"/>
          </a:xfrm>
          <a:prstGeom prst="rect">
            <a:avLst/>
          </a:prstGeom>
          <a:noFill/>
          <a:ln w="9525">
            <a:noFill/>
            <a:miter lim="800000"/>
            <a:headEnd/>
            <a:tailEnd/>
          </a:ln>
        </p:spPr>
      </p:pic>
      <p:sp>
        <p:nvSpPr>
          <p:cNvPr id="3" name="Flèche : droite 2"/>
          <p:cNvSpPr/>
          <p:nvPr/>
        </p:nvSpPr>
        <p:spPr>
          <a:xfrm>
            <a:off x="182815" y="6464975"/>
            <a:ext cx="548770" cy="312616"/>
          </a:xfrm>
          <a:prstGeom prst="rightArrow">
            <a:avLst/>
          </a:prstGeom>
          <a:solidFill>
            <a:srgbClr val="2E7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796583" y="6421830"/>
            <a:ext cx="4928785" cy="369332"/>
          </a:xfrm>
          <a:prstGeom prst="rect">
            <a:avLst/>
          </a:prstGeom>
          <a:noFill/>
        </p:spPr>
        <p:txBody>
          <a:bodyPr wrap="none" rtlCol="0">
            <a:spAutoFit/>
          </a:bodyPr>
          <a:lstStyle/>
          <a:p>
            <a:r>
              <a:rPr lang="fr-FR" dirty="0"/>
              <a:t>A différentes températures et potentiels hydriques</a:t>
            </a:r>
          </a:p>
        </p:txBody>
      </p:sp>
      <p:sp>
        <p:nvSpPr>
          <p:cNvPr id="43" name="Flèche : droite 42"/>
          <p:cNvSpPr/>
          <p:nvPr/>
        </p:nvSpPr>
        <p:spPr>
          <a:xfrm>
            <a:off x="4572000" y="4355705"/>
            <a:ext cx="548770" cy="312616"/>
          </a:xfrm>
          <a:prstGeom prst="rightArrow">
            <a:avLst/>
          </a:prstGeom>
          <a:solidFill>
            <a:srgbClr val="2E7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p:cNvSpPr txBox="1"/>
          <p:nvPr/>
        </p:nvSpPr>
        <p:spPr>
          <a:xfrm>
            <a:off x="5223306" y="4188848"/>
            <a:ext cx="3340728" cy="646331"/>
          </a:xfrm>
          <a:prstGeom prst="rect">
            <a:avLst/>
          </a:prstGeom>
          <a:noFill/>
        </p:spPr>
        <p:txBody>
          <a:bodyPr wrap="square" rtlCol="0">
            <a:spAutoFit/>
          </a:bodyPr>
          <a:lstStyle/>
          <a:p>
            <a:r>
              <a:rPr lang="fr-FR" dirty="0"/>
              <a:t>Par semence, par répétition, par échantillon, matrices de résultats</a:t>
            </a:r>
          </a:p>
        </p:txBody>
      </p:sp>
      <p:pic>
        <p:nvPicPr>
          <p:cNvPr id="45" name="Picture 7"/>
          <p:cNvPicPr>
            <a:picLocks noChangeAspect="1" noChangeArrowheads="1"/>
          </p:cNvPicPr>
          <p:nvPr/>
        </p:nvPicPr>
        <p:blipFill>
          <a:blip r:embed="rId5" cstate="screen"/>
          <a:srcRect/>
          <a:stretch>
            <a:fillRect/>
          </a:stretch>
        </p:blipFill>
        <p:spPr bwMode="auto">
          <a:xfrm>
            <a:off x="6473227" y="4911415"/>
            <a:ext cx="2695687" cy="1946584"/>
          </a:xfrm>
          <a:prstGeom prst="rect">
            <a:avLst/>
          </a:prstGeom>
          <a:noFill/>
          <a:ln w="9525">
            <a:noFill/>
            <a:miter lim="800000"/>
            <a:headEnd/>
            <a:tailEnd/>
          </a:ln>
          <a:effectLst/>
        </p:spPr>
      </p:pic>
      <p:sp>
        <p:nvSpPr>
          <p:cNvPr id="46" name="ZoneTexte 45"/>
          <p:cNvSpPr txBox="1"/>
          <p:nvPr/>
        </p:nvSpPr>
        <p:spPr>
          <a:xfrm>
            <a:off x="4802863" y="5115893"/>
            <a:ext cx="1670364" cy="954107"/>
          </a:xfrm>
          <a:prstGeom prst="rect">
            <a:avLst/>
          </a:prstGeom>
          <a:noFill/>
        </p:spPr>
        <p:txBody>
          <a:bodyPr wrap="square" rtlCol="0">
            <a:spAutoFit/>
          </a:bodyPr>
          <a:lstStyle/>
          <a:p>
            <a:r>
              <a:rPr lang="fr-FR" sz="1400" dirty="0"/>
              <a:t>Exemple sur 31 échantillons de colza, programme </a:t>
            </a:r>
            <a:r>
              <a:rPr lang="fr-FR" sz="1400" dirty="0" err="1"/>
              <a:t>Convigour</a:t>
            </a:r>
            <a:endParaRPr lang="fr-FR" sz="1400" dirty="0"/>
          </a:p>
        </p:txBody>
      </p:sp>
    </p:spTree>
    <p:extLst>
      <p:ext uri="{BB962C8B-B14F-4D97-AF65-F5344CB8AC3E}">
        <p14:creationId xmlns:p14="http://schemas.microsoft.com/office/powerpoint/2010/main" val="3044983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sp>
        <p:nvSpPr>
          <p:cNvPr id="18" name="Espace réservé du contenu 2"/>
          <p:cNvSpPr txBox="1">
            <a:spLocks/>
          </p:cNvSpPr>
          <p:nvPr/>
        </p:nvSpPr>
        <p:spPr>
          <a:xfrm>
            <a:off x="457199" y="2861993"/>
            <a:ext cx="8062111" cy="17243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400" b="1" dirty="0">
                <a:solidFill>
                  <a:srgbClr val="2E7A2E"/>
                </a:solidFill>
              </a:rPr>
              <a:t>Applications : </a:t>
            </a:r>
            <a:endParaRPr lang="fr-FR" sz="2400" dirty="0"/>
          </a:p>
          <a:p>
            <a:r>
              <a:rPr lang="fr-FR" sz="2400" dirty="0"/>
              <a:t>Analyse de la qualité des lots de semence et des technologies appliquées aux semences,</a:t>
            </a:r>
          </a:p>
          <a:p>
            <a:r>
              <a:rPr lang="fr-FR" sz="2400" dirty="0"/>
              <a:t>Amélioration variétale, sélection des génotypes,</a:t>
            </a:r>
          </a:p>
          <a:p>
            <a:r>
              <a:rPr lang="fr-FR" sz="2400" dirty="0"/>
              <a:t>Association </a:t>
            </a:r>
            <a:r>
              <a:rPr lang="fr-FR" sz="2400" dirty="0" err="1"/>
              <a:t>phénotypage</a:t>
            </a:r>
            <a:r>
              <a:rPr lang="fr-FR" sz="2400" dirty="0"/>
              <a:t> &amp; génotypage,</a:t>
            </a:r>
          </a:p>
          <a:p>
            <a:r>
              <a:rPr lang="fr-FR" sz="2400" dirty="0"/>
              <a:t>Etude de la physiologie des semences,</a:t>
            </a:r>
          </a:p>
          <a:p>
            <a:r>
              <a:rPr lang="fr-FR" sz="2400" dirty="0"/>
              <a:t>Données d’entrées de modèles,</a:t>
            </a:r>
          </a:p>
          <a:p>
            <a:r>
              <a:rPr lang="fr-FR" sz="2400" dirty="0"/>
              <a:t>Demandes de la filière ou Programmes de recherche </a:t>
            </a:r>
            <a:br>
              <a:rPr lang="fr-FR" sz="1600" dirty="0"/>
            </a:br>
            <a:endParaRPr lang="fr-FR" sz="1600" dirty="0"/>
          </a:p>
        </p:txBody>
      </p:sp>
      <p:grpSp>
        <p:nvGrpSpPr>
          <p:cNvPr id="31" name="Groupe 30"/>
          <p:cNvGrpSpPr/>
          <p:nvPr/>
        </p:nvGrpSpPr>
        <p:grpSpPr>
          <a:xfrm>
            <a:off x="637674" y="1381443"/>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err="1">
                    <a:solidFill>
                      <a:schemeClr val="bg1"/>
                    </a:solidFill>
                  </a:rPr>
                  <a:t>Phénotypage</a:t>
                </a:r>
                <a:r>
                  <a:rPr lang="fr-FR" sz="2400" b="1" cap="small" dirty="0">
                    <a:solidFill>
                      <a:schemeClr val="bg1"/>
                    </a:solidFill>
                  </a:rPr>
                  <a:t> de la germination</a:t>
                </a: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Tree>
    <p:extLst>
      <p:ext uri="{BB962C8B-B14F-4D97-AF65-F5344CB8AC3E}">
        <p14:creationId xmlns:p14="http://schemas.microsoft.com/office/powerpoint/2010/main" val="2280019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sp>
        <p:nvSpPr>
          <p:cNvPr id="18" name="Espace réservé du contenu 2"/>
          <p:cNvSpPr txBox="1">
            <a:spLocks/>
          </p:cNvSpPr>
          <p:nvPr/>
        </p:nvSpPr>
        <p:spPr>
          <a:xfrm>
            <a:off x="457199" y="2861993"/>
            <a:ext cx="3564295" cy="5670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a:t>http://www.aker-betterave.fr/fr</a:t>
            </a:r>
            <a:r>
              <a:rPr lang="fr-FR" sz="1600" dirty="0"/>
              <a:t>/</a:t>
            </a:r>
            <a:br>
              <a:rPr lang="fr-FR" sz="1600" dirty="0"/>
            </a:br>
            <a:endParaRPr lang="fr-FR" sz="1600" dirty="0"/>
          </a:p>
        </p:txBody>
      </p:sp>
      <p:grpSp>
        <p:nvGrpSpPr>
          <p:cNvPr id="31" name="Groupe 30"/>
          <p:cNvGrpSpPr/>
          <p:nvPr/>
        </p:nvGrpSpPr>
        <p:grpSpPr>
          <a:xfrm>
            <a:off x="637674" y="1381443"/>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4706586" y="2476791"/>
            <a:ext cx="1666875" cy="1419225"/>
          </a:xfrm>
          <a:prstGeom prst="rect">
            <a:avLst/>
          </a:prstGeom>
        </p:spPr>
      </p:pic>
      <p:pic>
        <p:nvPicPr>
          <p:cNvPr id="4" name="Image 3">
            <a:extLst>
              <a:ext uri="{FF2B5EF4-FFF2-40B4-BE49-F238E27FC236}">
                <a16:creationId xmlns:a16="http://schemas.microsoft.com/office/drawing/2014/main" id="{9E6894C8-022E-4D2C-817A-4533CB54BD42}"/>
              </a:ext>
            </a:extLst>
          </p:cNvPr>
          <p:cNvPicPr>
            <a:picLocks noChangeAspect="1"/>
          </p:cNvPicPr>
          <p:nvPr/>
        </p:nvPicPr>
        <p:blipFill>
          <a:blip r:embed="rId5"/>
          <a:stretch>
            <a:fillRect/>
          </a:stretch>
        </p:blipFill>
        <p:spPr>
          <a:xfrm>
            <a:off x="6806098" y="2409300"/>
            <a:ext cx="1428750" cy="1428750"/>
          </a:xfrm>
          <a:prstGeom prst="rect">
            <a:avLst/>
          </a:prstGeom>
        </p:spPr>
      </p:pic>
    </p:spTree>
    <p:extLst>
      <p:ext uri="{BB962C8B-B14F-4D97-AF65-F5344CB8AC3E}">
        <p14:creationId xmlns:p14="http://schemas.microsoft.com/office/powerpoint/2010/main" val="67411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Phenotic</a:t>
            </a:r>
            <a:r>
              <a:rPr lang="fr-FR" dirty="0"/>
              <a:t> – </a:t>
            </a:r>
            <a:r>
              <a:rPr lang="fr-FR" dirty="0">
                <a:solidFill>
                  <a:srgbClr val="41AD41"/>
                </a:solidFill>
              </a:rPr>
              <a:t>Phénotypage des semences</a:t>
            </a:r>
          </a:p>
        </p:txBody>
      </p:sp>
      <p:grpSp>
        <p:nvGrpSpPr>
          <p:cNvPr id="31" name="Groupe 30"/>
          <p:cNvGrpSpPr/>
          <p:nvPr/>
        </p:nvGrpSpPr>
        <p:grpSpPr>
          <a:xfrm>
            <a:off x="729091" y="1013655"/>
            <a:ext cx="7064808" cy="1212573"/>
            <a:chOff x="637674" y="1381443"/>
            <a:chExt cx="7064808" cy="1212573"/>
          </a:xfrm>
        </p:grpSpPr>
        <p:pic>
          <p:nvPicPr>
            <p:cNvPr id="32" name="Picture 6" descr="http://www.biogenouest.org/sites/default/files/biogenouest/images/plates-formes/donnee_elonca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45" t="25909" r="53278" b="47163"/>
            <a:stretch/>
          </p:blipFill>
          <p:spPr bwMode="auto">
            <a:xfrm>
              <a:off x="637674" y="1381443"/>
              <a:ext cx="1703070" cy="121257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e 32"/>
            <p:cNvGrpSpPr/>
            <p:nvPr/>
          </p:nvGrpSpPr>
          <p:grpSpPr>
            <a:xfrm>
              <a:off x="894319" y="1475425"/>
              <a:ext cx="6808163" cy="725126"/>
              <a:chOff x="894319" y="1475425"/>
              <a:chExt cx="6808163" cy="725126"/>
            </a:xfrm>
          </p:grpSpPr>
          <p:sp>
            <p:nvSpPr>
              <p:cNvPr id="34" name="Espace réservé du contenu 2"/>
              <p:cNvSpPr txBox="1">
                <a:spLocks/>
              </p:cNvSpPr>
              <p:nvPr/>
            </p:nvSpPr>
            <p:spPr>
              <a:xfrm>
                <a:off x="894319" y="1498286"/>
                <a:ext cx="6798071" cy="702265"/>
              </a:xfrm>
              <a:prstGeom prst="rect">
                <a:avLst/>
              </a:prstGeom>
              <a:solidFill>
                <a:srgbClr val="02660C">
                  <a:alpha val="80000"/>
                </a:srgbClr>
              </a:solidFill>
              <a:ln>
                <a:noFill/>
              </a:ln>
            </p:spPr>
            <p:txBody>
              <a:bodyPr vert="horz" lIns="91440" tIns="45720" rIns="91440" bIns="45720" rtlCol="0" anchor="ctr">
                <a:noAutofit/>
              </a:bodyPr>
              <a:lstStyle>
                <a:lvl1pPr marL="342900" indent="-342900" algn="l" defTabSz="914400" rtl="0" eaLnBrk="1" latinLnBrk="0" hangingPunct="1">
                  <a:spcBef>
                    <a:spcPct val="20000"/>
                  </a:spcBef>
                  <a:buClr>
                    <a:srgbClr val="2E7A2E"/>
                  </a:buClr>
                  <a:buFont typeface="Wingdings" pitchFamily="2" charset="2"/>
                  <a:buChar char="§"/>
                  <a:defRPr sz="2800" kern="1200">
                    <a:solidFill>
                      <a:schemeClr val="tx1"/>
                    </a:solidFill>
                    <a:latin typeface="Corbel" pitchFamily="34" charset="0"/>
                    <a:ea typeface="+mn-ea"/>
                    <a:cs typeface="+mn-cs"/>
                  </a:defRPr>
                </a:lvl1pPr>
                <a:lvl2pPr marL="742950" indent="-285750" algn="l" defTabSz="914400" rtl="0" eaLnBrk="1" latinLnBrk="0" hangingPunct="1">
                  <a:spcBef>
                    <a:spcPct val="20000"/>
                  </a:spcBef>
                  <a:buClr>
                    <a:srgbClr val="2E7A2E"/>
                  </a:buClr>
                  <a:buFont typeface="Arial" pitchFamily="34" charset="0"/>
                  <a:buChar char="▫"/>
                  <a:defRPr sz="2400" kern="1200">
                    <a:solidFill>
                      <a:schemeClr val="tx1"/>
                    </a:solidFill>
                    <a:latin typeface="Corbel" pitchFamily="34" charset="0"/>
                    <a:ea typeface="+mn-ea"/>
                    <a:cs typeface="+mn-cs"/>
                  </a:defRPr>
                </a:lvl2pPr>
                <a:lvl3pPr marL="1143000" indent="-228600" algn="l" defTabSz="914400" rtl="0" eaLnBrk="1" latinLnBrk="0" hangingPunct="1">
                  <a:spcBef>
                    <a:spcPct val="20000"/>
                  </a:spcBef>
                  <a:buClr>
                    <a:srgbClr val="2E7A2E"/>
                  </a:buClr>
                  <a:buFont typeface="Corbel" pitchFamily="34" charset="0"/>
                  <a:buChar char="‐"/>
                  <a:defRPr sz="20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550" indent="0">
                  <a:buNone/>
                </a:pPr>
                <a:r>
                  <a:rPr lang="fr-FR" sz="2400" b="1" cap="small" dirty="0">
                    <a:solidFill>
                      <a:schemeClr val="bg1"/>
                    </a:solidFill>
                  </a:rPr>
                  <a:t>Phénotypage de la germination – Projet </a:t>
                </a:r>
                <a:r>
                  <a:rPr lang="fr-FR" sz="2400" b="1" cap="small" dirty="0" err="1">
                    <a:solidFill>
                      <a:schemeClr val="bg1"/>
                    </a:solidFill>
                  </a:rPr>
                  <a:t>Aker</a:t>
                </a:r>
                <a:endParaRPr lang="fr-FR" sz="2400" b="1" cap="small" dirty="0">
                  <a:solidFill>
                    <a:schemeClr val="bg1"/>
                  </a:solidFill>
                </a:endParaRPr>
              </a:p>
            </p:txBody>
          </p:sp>
          <p:sp>
            <p:nvSpPr>
              <p:cNvPr id="35" name="Triangle isocèle 34"/>
              <p:cNvSpPr/>
              <p:nvPr/>
            </p:nvSpPr>
            <p:spPr>
              <a:xfrm rot="16200000">
                <a:off x="7011018" y="1509086"/>
                <a:ext cx="725125" cy="657803"/>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pic>
        <p:nvPicPr>
          <p:cNvPr id="3" name="Image 2">
            <a:extLst>
              <a:ext uri="{FF2B5EF4-FFF2-40B4-BE49-F238E27FC236}">
                <a16:creationId xmlns:a16="http://schemas.microsoft.com/office/drawing/2014/main" id="{A4F7B4CA-8106-4F38-9527-13922EA09F72}"/>
              </a:ext>
            </a:extLst>
          </p:cNvPr>
          <p:cNvPicPr>
            <a:picLocks noChangeAspect="1"/>
          </p:cNvPicPr>
          <p:nvPr/>
        </p:nvPicPr>
        <p:blipFill>
          <a:blip r:embed="rId4"/>
          <a:stretch>
            <a:fillRect/>
          </a:stretch>
        </p:blipFill>
        <p:spPr>
          <a:xfrm>
            <a:off x="7477125" y="997747"/>
            <a:ext cx="1666875" cy="1419225"/>
          </a:xfrm>
          <a:prstGeom prst="rect">
            <a:avLst/>
          </a:prstGeom>
        </p:spPr>
      </p:pic>
      <p:pic>
        <p:nvPicPr>
          <p:cNvPr id="5" name="Image 4">
            <a:extLst>
              <a:ext uri="{FF2B5EF4-FFF2-40B4-BE49-F238E27FC236}">
                <a16:creationId xmlns:a16="http://schemas.microsoft.com/office/drawing/2014/main" id="{74633AF1-0A0D-4017-937C-28BF87A139D2}"/>
              </a:ext>
            </a:extLst>
          </p:cNvPr>
          <p:cNvPicPr>
            <a:picLocks noChangeAspect="1"/>
          </p:cNvPicPr>
          <p:nvPr/>
        </p:nvPicPr>
        <p:blipFill rotWithShape="1">
          <a:blip r:embed="rId5"/>
          <a:srcRect l="18979" t="15808" r="19796"/>
          <a:stretch/>
        </p:blipFill>
        <p:spPr>
          <a:xfrm>
            <a:off x="1340770" y="1855623"/>
            <a:ext cx="6029489" cy="4491132"/>
          </a:xfrm>
          <a:prstGeom prst="rect">
            <a:avLst/>
          </a:prstGeom>
        </p:spPr>
      </p:pic>
      <p:sp>
        <p:nvSpPr>
          <p:cNvPr id="6" name="Rectangle 5">
            <a:extLst>
              <a:ext uri="{FF2B5EF4-FFF2-40B4-BE49-F238E27FC236}">
                <a16:creationId xmlns:a16="http://schemas.microsoft.com/office/drawing/2014/main" id="{D01875F0-A5FA-4F4F-8E1F-2EE28DACDC75}"/>
              </a:ext>
            </a:extLst>
          </p:cNvPr>
          <p:cNvSpPr/>
          <p:nvPr/>
        </p:nvSpPr>
        <p:spPr>
          <a:xfrm>
            <a:off x="121298" y="6455311"/>
            <a:ext cx="9302620" cy="369332"/>
          </a:xfrm>
          <a:prstGeom prst="rect">
            <a:avLst/>
          </a:prstGeom>
        </p:spPr>
        <p:txBody>
          <a:bodyPr wrap="square">
            <a:spAutoFit/>
          </a:bodyPr>
          <a:lstStyle/>
          <a:p>
            <a:r>
              <a:rPr lang="fr-FR" dirty="0"/>
              <a:t>http://www.aker-betterave.fr/images/2017_05-Prsentation-AKER-version-courte-F.pdf</a:t>
            </a:r>
          </a:p>
        </p:txBody>
      </p:sp>
    </p:spTree>
    <p:extLst>
      <p:ext uri="{BB962C8B-B14F-4D97-AF65-F5344CB8AC3E}">
        <p14:creationId xmlns:p14="http://schemas.microsoft.com/office/powerpoint/2010/main" val="193266519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6554</TotalTime>
  <Words>1348</Words>
  <Application>Microsoft Office PowerPoint</Application>
  <PresentationFormat>Affichage à l'écran (4:3)</PresentationFormat>
  <Paragraphs>227</Paragraphs>
  <Slides>22</Slides>
  <Notes>21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22</vt:i4>
      </vt:variant>
    </vt:vector>
  </HeadingPairs>
  <TitlesOfParts>
    <vt:vector size="27" baseType="lpstr">
      <vt:lpstr>Arial</vt:lpstr>
      <vt:lpstr>Calibri</vt:lpstr>
      <vt:lpstr>Corbel</vt:lpstr>
      <vt:lpstr>Wingdings</vt:lpstr>
      <vt:lpstr>Thème Office</vt:lpstr>
      <vt:lpstr>Présentation PowerPoint</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lpstr>Phenotic – Phénotypage des semences</vt:lpstr>
    </vt:vector>
  </TitlesOfParts>
  <Company>Ouest Valorisation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Phenotic</dc:title>
  <dc:creator>douard charlotte</dc:creator>
  <cp:lastModifiedBy>DEMILLY Didier</cp:lastModifiedBy>
  <cp:revision>465</cp:revision>
  <cp:lastPrinted>2016-04-07T13:45:09Z</cp:lastPrinted>
  <dcterms:created xsi:type="dcterms:W3CDTF">2015-03-19T11:12:34Z</dcterms:created>
  <dcterms:modified xsi:type="dcterms:W3CDTF">2018-09-21T14:34:08Z</dcterms:modified>
</cp:coreProperties>
</file>